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6"/>
  </p:notesMasterIdLst>
  <p:sldIdLst>
    <p:sldId id="256" r:id="rId2"/>
    <p:sldId id="289" r:id="rId3"/>
    <p:sldId id="286" r:id="rId4"/>
    <p:sldId id="287" r:id="rId5"/>
    <p:sldId id="257" r:id="rId6"/>
    <p:sldId id="304" r:id="rId7"/>
    <p:sldId id="261" r:id="rId8"/>
    <p:sldId id="316" r:id="rId9"/>
    <p:sldId id="290" r:id="rId10"/>
    <p:sldId id="305" r:id="rId11"/>
    <p:sldId id="259" r:id="rId12"/>
    <p:sldId id="263" r:id="rId13"/>
    <p:sldId id="291" r:id="rId14"/>
    <p:sldId id="292" r:id="rId15"/>
    <p:sldId id="293" r:id="rId16"/>
    <p:sldId id="294" r:id="rId17"/>
    <p:sldId id="295" r:id="rId18"/>
    <p:sldId id="296" r:id="rId19"/>
    <p:sldId id="299" r:id="rId20"/>
    <p:sldId id="297" r:id="rId21"/>
    <p:sldId id="301" r:id="rId22"/>
    <p:sldId id="302" r:id="rId23"/>
    <p:sldId id="303" r:id="rId24"/>
    <p:sldId id="262" r:id="rId25"/>
    <p:sldId id="306" r:id="rId26"/>
    <p:sldId id="307" r:id="rId27"/>
    <p:sldId id="308" r:id="rId28"/>
    <p:sldId id="309" r:id="rId29"/>
    <p:sldId id="310" r:id="rId30"/>
    <p:sldId id="313" r:id="rId31"/>
    <p:sldId id="311" r:id="rId32"/>
    <p:sldId id="312" r:id="rId33"/>
    <p:sldId id="314" r:id="rId34"/>
    <p:sldId id="269"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hivo" panose="020B0604020202020204" charset="0"/>
      <p:regular r:id="rId41"/>
      <p:bold r:id="rId42"/>
      <p:italic r:id="rId43"/>
      <p:boldItalic r:id="rId44"/>
    </p:embeddedFont>
    <p:embeddedFont>
      <p:font typeface="Roboto Slab"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286786-323F-4139-A437-AF732459F52F}">
  <a:tblStyle styleId="{ED286786-323F-4139-A437-AF732459F5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5286" autoAdjust="0"/>
  </p:normalViewPr>
  <p:slideViewPr>
    <p:cSldViewPr>
      <p:cViewPr varScale="1">
        <p:scale>
          <a:sx n="118" d="100"/>
          <a:sy n="118" d="100"/>
        </p:scale>
        <p:origin x="59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2594667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חשוב לציין שמי שמעוניין</a:t>
            </a:r>
            <a:r>
              <a:rPr lang="he-IL" baseline="0" dirty="0"/>
              <a:t> בכל זאת יכול להוריד את התוכנה.</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בחלק</a:t>
            </a:r>
            <a:r>
              <a:rPr lang="he-IL" baseline="0" dirty="0"/>
              <a:t> של ההדגמה נראה יותר לעומק את כל אחת מהאפשרויות המופיעות בצד המסך.</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400"/>
              <a:buFont typeface="Arial"/>
              <a:buNone/>
              <a:tabLst/>
              <a:defRPr/>
            </a:pPr>
            <a:r>
              <a:rPr lang="en-US" sz="1100" dirty="0">
                <a:latin typeface="Calibri" panose="020F0502020204030204" pitchFamily="34" charset="0"/>
                <a:cs typeface="Calibri" panose="020F0502020204030204" pitchFamily="34" charset="0"/>
              </a:rPr>
              <a:t>Twine</a:t>
            </a:r>
            <a:r>
              <a:rPr lang="he-IL" sz="1100" dirty="0">
                <a:latin typeface="Calibri" panose="020F0502020204030204" pitchFamily="34" charset="0"/>
                <a:cs typeface="Calibri" panose="020F0502020204030204" pitchFamily="34" charset="0"/>
              </a:rPr>
              <a:t> תומך בשתי שפות תכנות מוכרות: </a:t>
            </a:r>
            <a:r>
              <a:rPr lang="en-US" sz="1100" dirty="0">
                <a:latin typeface="Calibri" panose="020F0502020204030204" pitchFamily="34" charset="0"/>
                <a:cs typeface="Calibri" panose="020F0502020204030204" pitchFamily="34" charset="0"/>
              </a:rPr>
              <a:t>HTML</a:t>
            </a:r>
            <a:r>
              <a:rPr lang="he-IL" sz="1100" dirty="0">
                <a:latin typeface="Calibri" panose="020F0502020204030204" pitchFamily="34" charset="0"/>
                <a:cs typeface="Calibri" panose="020F0502020204030204" pitchFamily="34" charset="0"/>
              </a:rPr>
              <a:t>ו- </a:t>
            </a:r>
            <a:r>
              <a:rPr lang="en-US" sz="1100" dirty="0">
                <a:latin typeface="Calibri" panose="020F0502020204030204" pitchFamily="34" charset="0"/>
                <a:cs typeface="Calibri" panose="020F0502020204030204" pitchFamily="34" charset="0"/>
              </a:rPr>
              <a:t>JavaScript</a:t>
            </a:r>
            <a:r>
              <a:rPr lang="he-IL" sz="11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שלושת הדוגמאות הראשונות</a:t>
            </a:r>
            <a:r>
              <a:rPr lang="he-IL" baseline="0" dirty="0"/>
              <a:t> הן מהסוג הראשון: משחקים שהשיחות הן רק חלק מהם ולא העיקר.</a:t>
            </a:r>
          </a:p>
          <a:p>
            <a:pPr marL="0" lvl="0" indent="0" algn="r" rtl="1">
              <a:spcBef>
                <a:spcPts val="0"/>
              </a:spcBef>
              <a:spcAft>
                <a:spcPts val="0"/>
              </a:spcAft>
              <a:buNone/>
            </a:pPr>
            <a:r>
              <a:rPr lang="he-IL" baseline="0" dirty="0"/>
              <a:t>שתי הדוגמאות התחתונות הן מהסוג השני: כלומר משחקים סיפוריים.</a:t>
            </a:r>
          </a:p>
          <a:p>
            <a:pPr marL="0" lvl="0" indent="0" algn="r" rtl="1">
              <a:spcBef>
                <a:spcPts val="0"/>
              </a:spcBef>
              <a:spcAft>
                <a:spcPts val="0"/>
              </a:spcAft>
              <a:buNone/>
            </a:pPr>
            <a:r>
              <a:rPr lang="he-IL" baseline="0" dirty="0"/>
              <a:t>בסוף ההרצאה אנו נבנה משחק סיפורי כלומר משחק מהסוג השני.</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1100" dirty="0">
                <a:latin typeface="Calibri" panose="020F0502020204030204" pitchFamily="34" charset="0"/>
                <a:cs typeface="Calibri" panose="020F0502020204030204" pitchFamily="34" charset="0"/>
              </a:rPr>
              <a:t>כאשר נמחק את שורת התוכן הכתובה כברירת מחדל, נקבל הוראות מהתוכנה על איך לכתוב טקסט בצורה נכונה ואיזה אפשרויות עומדות בפנינו כאשר אנו כותבים את תוכן העמוד.</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בשלב זה נעבור ל</a:t>
            </a:r>
            <a:r>
              <a:rPr lang="en-US" dirty="0"/>
              <a:t>Twine</a:t>
            </a:r>
            <a:r>
              <a:rPr lang="he-IL" dirty="0"/>
              <a:t> עצמו. ניצור סיפור חדש עם מספר</a:t>
            </a:r>
            <a:r>
              <a:rPr lang="he-IL" baseline="0" dirty="0"/>
              <a:t> קישורים בין העמודים ונראה כיצד אנו משתמשים ב</a:t>
            </a:r>
            <a:r>
              <a:rPr lang="en-US" baseline="0" dirty="0"/>
              <a:t>Play</a:t>
            </a:r>
            <a:r>
              <a:rPr lang="he-IL" baseline="0" dirty="0"/>
              <a:t> או </a:t>
            </a:r>
            <a:r>
              <a:rPr lang="en-US" baseline="0" dirty="0"/>
              <a:t>Debug</a:t>
            </a:r>
            <a:r>
              <a:rPr lang="he-IL" baseline="0" dirty="0"/>
              <a:t> על מנת לבדוק תקינות.</a:t>
            </a:r>
          </a:p>
          <a:p>
            <a:pPr marL="0" lvl="0" indent="0" algn="r" rtl="1">
              <a:spcBef>
                <a:spcPts val="0"/>
              </a:spcBef>
              <a:spcAft>
                <a:spcPts val="0"/>
              </a:spcAft>
              <a:buNone/>
            </a:pPr>
            <a:r>
              <a:rPr lang="he-IL" baseline="0" dirty="0"/>
              <a:t>ונעבור את הסיפור של המשחק שנבנה.</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בעצם מה שהוא עושה: אנחנו מעבירים אליו</a:t>
            </a:r>
            <a:r>
              <a:rPr lang="he-IL" baseline="0" dirty="0"/>
              <a:t> את הקובץ </a:t>
            </a:r>
            <a:r>
              <a:rPr lang="en-US" baseline="0" dirty="0"/>
              <a:t>HTML</a:t>
            </a:r>
            <a:r>
              <a:rPr lang="he-IL" baseline="0" dirty="0"/>
              <a:t> המכיל את הסיפור שלנו והוא מתרגם אותו לסקריפט עם כל המידע שכתבנו בפנים.</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בהדגמה נעבור על כל הפונקציות בצורה מסודרת.</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חשוב לשים לב שלא יהיו</a:t>
            </a:r>
            <a:r>
              <a:rPr lang="he-IL" baseline="0" dirty="0"/>
              <a:t> רווחים בין המילים.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בצד ניתן לראות איך זה תרגם את עמוד בסיפור. להסביר על </a:t>
            </a:r>
            <a:r>
              <a:rPr lang="en-US" dirty="0"/>
              <a:t>Text</a:t>
            </a:r>
            <a:r>
              <a:rPr lang="he-IL" dirty="0"/>
              <a:t>,</a:t>
            </a:r>
            <a:r>
              <a:rPr lang="he-IL" baseline="0" dirty="0"/>
              <a:t> </a:t>
            </a:r>
            <a:r>
              <a:rPr lang="en-US" baseline="0" dirty="0" err="1"/>
              <a:t>lineBreak</a:t>
            </a:r>
            <a:r>
              <a:rPr lang="he-IL" baseline="0" dirty="0"/>
              <a:t> ו- </a:t>
            </a:r>
            <a:r>
              <a:rPr lang="en-US" baseline="0" dirty="0"/>
              <a:t>link</a:t>
            </a:r>
            <a:r>
              <a:rPr lang="he-IL" baseline="0" dirty="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נעשה 2 סצנות: 1. ריקה</a:t>
            </a:r>
            <a:r>
              <a:rPr lang="he-IL" baseline="0" dirty="0"/>
              <a:t> ובא נראה כיצד מייבאים את ה</a:t>
            </a:r>
            <a:r>
              <a:rPr lang="en-US" baseline="0" dirty="0"/>
              <a:t>Cradle</a:t>
            </a:r>
            <a:r>
              <a:rPr lang="he-IL" baseline="0" dirty="0"/>
              <a:t> ואיך משתמשים נעשה חזרה על מה שעברנו עליו עד כה.</a:t>
            </a:r>
          </a:p>
          <a:p>
            <a:pPr marL="0" lvl="0" indent="0" algn="r" rtl="1">
              <a:spcBef>
                <a:spcPts val="0"/>
              </a:spcBef>
              <a:spcAft>
                <a:spcPts val="0"/>
              </a:spcAft>
              <a:buNone/>
            </a:pPr>
            <a:r>
              <a:rPr lang="he-IL" baseline="0" dirty="0"/>
              <a:t>2. נראה כיצד זה בא לידי ביטוי בתוך סצנה שכבר בנינו מראש.</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הסיבה</a:t>
            </a:r>
            <a:r>
              <a:rPr lang="he-IL" baseline="0" dirty="0"/>
              <a:t> הראשונה מאפשרת להימנע ממיליארד </a:t>
            </a:r>
            <a:r>
              <a:rPr lang="en-US" baseline="0" dirty="0"/>
              <a:t>else if</a:t>
            </a:r>
            <a:r>
              <a:rPr lang="he-IL" baseline="0" dirty="0"/>
              <a:t> בקוד.</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הציטוט ב </a:t>
            </a:r>
            <a:r>
              <a:rPr lang="en-US" dirty="0"/>
              <a:t>Ink</a:t>
            </a:r>
            <a:r>
              <a:rPr lang="he-IL" dirty="0"/>
              <a:t> נלקח </a:t>
            </a:r>
            <a:r>
              <a:rPr lang="he-IL" dirty="0" err="1"/>
              <a:t>מהגיטהאב</a:t>
            </a:r>
            <a:r>
              <a:rPr lang="he-IL" dirty="0"/>
              <a:t> שלהם איפה שהם מאפשרים הורדה של התוכנה.</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20" y="-200"/>
            <a:ext cx="9143821" cy="5142886"/>
            <a:chOff x="2973586" y="5250656"/>
            <a:chExt cx="2856819" cy="1606800"/>
          </a:xfrm>
        </p:grpSpPr>
        <p:sp>
          <p:nvSpPr>
            <p:cNvPr id="11" name="Google Shape;11;p2"/>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19;p2"/>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lvl1pPr lvl="0">
              <a:spcBef>
                <a:spcPts val="0"/>
              </a:spcBef>
              <a:spcAft>
                <a:spcPts val="0"/>
              </a:spcAft>
              <a:buSzPts val="5800"/>
              <a:buNone/>
              <a:defRPr sz="5800"/>
            </a:lvl1pPr>
            <a:lvl2pPr lvl="1">
              <a:spcBef>
                <a:spcPts val="0"/>
              </a:spcBef>
              <a:spcAft>
                <a:spcPts val="0"/>
              </a:spcAft>
              <a:buSzPts val="5800"/>
              <a:buNone/>
              <a:defRPr sz="5800"/>
            </a:lvl2pPr>
            <a:lvl3pPr lvl="2">
              <a:spcBef>
                <a:spcPts val="0"/>
              </a:spcBef>
              <a:spcAft>
                <a:spcPts val="0"/>
              </a:spcAft>
              <a:buSzPts val="5800"/>
              <a:buNone/>
              <a:defRPr sz="5800"/>
            </a:lvl3pPr>
            <a:lvl4pPr lvl="3">
              <a:spcBef>
                <a:spcPts val="0"/>
              </a:spcBef>
              <a:spcAft>
                <a:spcPts val="0"/>
              </a:spcAft>
              <a:buSzPts val="5800"/>
              <a:buNone/>
              <a:defRPr sz="5800"/>
            </a:lvl4pPr>
            <a:lvl5pPr lvl="4">
              <a:spcBef>
                <a:spcPts val="0"/>
              </a:spcBef>
              <a:spcAft>
                <a:spcPts val="0"/>
              </a:spcAft>
              <a:buSzPts val="5800"/>
              <a:buNone/>
              <a:defRPr sz="5800"/>
            </a:lvl5pPr>
            <a:lvl6pPr lvl="5">
              <a:spcBef>
                <a:spcPts val="0"/>
              </a:spcBef>
              <a:spcAft>
                <a:spcPts val="0"/>
              </a:spcAft>
              <a:buSzPts val="5800"/>
              <a:buNone/>
              <a:defRPr sz="5800"/>
            </a:lvl6pPr>
            <a:lvl7pPr lvl="6">
              <a:spcBef>
                <a:spcPts val="0"/>
              </a:spcBef>
              <a:spcAft>
                <a:spcPts val="0"/>
              </a:spcAft>
              <a:buSzPts val="5800"/>
              <a:buNone/>
              <a:defRPr sz="5800"/>
            </a:lvl7pPr>
            <a:lvl8pPr lvl="7">
              <a:spcBef>
                <a:spcPts val="0"/>
              </a:spcBef>
              <a:spcAft>
                <a:spcPts val="0"/>
              </a:spcAft>
              <a:buSzPts val="5800"/>
              <a:buNone/>
              <a:defRPr sz="5800"/>
            </a:lvl8pPr>
            <a:lvl9pPr lvl="8">
              <a:spcBef>
                <a:spcPts val="0"/>
              </a:spcBef>
              <a:spcAft>
                <a:spcPts val="0"/>
              </a:spcAft>
              <a:buSzPts val="5800"/>
              <a:buNone/>
              <a:defRPr sz="5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grpSp>
        <p:nvGrpSpPr>
          <p:cNvPr id="21" name="Google Shape;21;p3"/>
          <p:cNvGrpSpPr/>
          <p:nvPr/>
        </p:nvGrpSpPr>
        <p:grpSpPr>
          <a:xfrm>
            <a:off x="-120" y="-200"/>
            <a:ext cx="9143821" cy="5142886"/>
            <a:chOff x="2973586" y="5250656"/>
            <a:chExt cx="2856819" cy="1606800"/>
          </a:xfrm>
        </p:grpSpPr>
        <p:sp>
          <p:nvSpPr>
            <p:cNvPr id="22" name="Google Shape;22;p3"/>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30;p3"/>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31" name="Google Shape;31;p3"/>
          <p:cNvSpPr txBox="1">
            <a:spLocks noGrp="1"/>
          </p:cNvSpPr>
          <p:nvPr>
            <p:ph type="subTitle" idx="1"/>
          </p:nvPr>
        </p:nvSpPr>
        <p:spPr>
          <a:xfrm>
            <a:off x="457200" y="2763852"/>
            <a:ext cx="5486400" cy="7848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7"/>
        <p:cNvGrpSpPr/>
        <p:nvPr/>
      </p:nvGrpSpPr>
      <p:grpSpPr>
        <a:xfrm>
          <a:off x="0" y="0"/>
          <a:ext cx="0" cy="0"/>
          <a:chOff x="0" y="0"/>
          <a:chExt cx="0" cy="0"/>
        </a:xfrm>
      </p:grpSpPr>
      <p:grpSp>
        <p:nvGrpSpPr>
          <p:cNvPr id="48" name="Google Shape;48;p5"/>
          <p:cNvGrpSpPr/>
          <p:nvPr/>
        </p:nvGrpSpPr>
        <p:grpSpPr>
          <a:xfrm>
            <a:off x="-120" y="-106"/>
            <a:ext cx="9143821" cy="5143317"/>
            <a:chOff x="2973586" y="2777133"/>
            <a:chExt cx="2856819" cy="1606935"/>
          </a:xfrm>
        </p:grpSpPr>
        <p:sp>
          <p:nvSpPr>
            <p:cNvPr id="49" name="Google Shape;49;p5"/>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5"/>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5"/>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5"/>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5"/>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 name="Google Shape;55;p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6" name="Google Shape;56;p5"/>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7" name="Google Shape;57;p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1"/>
        <p:cNvGrpSpPr/>
        <p:nvPr/>
      </p:nvGrpSpPr>
      <p:grpSpPr>
        <a:xfrm>
          <a:off x="0" y="0"/>
          <a:ext cx="0" cy="0"/>
          <a:chOff x="0" y="0"/>
          <a:chExt cx="0" cy="0"/>
        </a:xfrm>
      </p:grpSpPr>
      <p:grpSp>
        <p:nvGrpSpPr>
          <p:cNvPr id="72" name="Google Shape;72;p7"/>
          <p:cNvGrpSpPr/>
          <p:nvPr/>
        </p:nvGrpSpPr>
        <p:grpSpPr>
          <a:xfrm>
            <a:off x="-120" y="-106"/>
            <a:ext cx="9143821" cy="5143317"/>
            <a:chOff x="2973586" y="2777133"/>
            <a:chExt cx="2856819" cy="1606935"/>
          </a:xfrm>
        </p:grpSpPr>
        <p:sp>
          <p:nvSpPr>
            <p:cNvPr id="73" name="Google Shape;73;p7"/>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7"/>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7"/>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7"/>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7"/>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7"/>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 name="Google Shape;79;p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80" name="Google Shape;80;p7"/>
          <p:cNvSpPr txBox="1">
            <a:spLocks noGrp="1"/>
          </p:cNvSpPr>
          <p:nvPr>
            <p:ph type="body" idx="1"/>
          </p:nvPr>
        </p:nvSpPr>
        <p:spPr>
          <a:xfrm>
            <a:off x="3200375" y="1909300"/>
            <a:ext cx="2493600" cy="3016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1" name="Google Shape;81;p7"/>
          <p:cNvSpPr txBox="1">
            <a:spLocks noGrp="1"/>
          </p:cNvSpPr>
          <p:nvPr>
            <p:ph type="body" idx="2"/>
          </p:nvPr>
        </p:nvSpPr>
        <p:spPr>
          <a:xfrm>
            <a:off x="6193205" y="1909300"/>
            <a:ext cx="2493600" cy="3016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2" name="Google Shape;82;p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p:cSld name="BLANK_1">
    <p:spTree>
      <p:nvGrpSpPr>
        <p:cNvPr id="1" name="Shape 123"/>
        <p:cNvGrpSpPr/>
        <p:nvPr/>
      </p:nvGrpSpPr>
      <p:grpSpPr>
        <a:xfrm>
          <a:off x="0" y="0"/>
          <a:ext cx="0" cy="0"/>
          <a:chOff x="0" y="0"/>
          <a:chExt cx="0" cy="0"/>
        </a:xfrm>
      </p:grpSpPr>
      <p:grpSp>
        <p:nvGrpSpPr>
          <p:cNvPr id="124" name="Google Shape;124;p12"/>
          <p:cNvGrpSpPr/>
          <p:nvPr/>
        </p:nvGrpSpPr>
        <p:grpSpPr>
          <a:xfrm>
            <a:off x="-238" y="-200"/>
            <a:ext cx="9143821" cy="5143302"/>
            <a:chOff x="6316957" y="5250656"/>
            <a:chExt cx="2856819" cy="1606930"/>
          </a:xfrm>
        </p:grpSpPr>
        <p:sp>
          <p:nvSpPr>
            <p:cNvPr id="125" name="Google Shape;125;p12"/>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2"/>
            </a:gs>
            <a:gs pos="100000">
              <a:schemeClr val="accent1"/>
            </a:gs>
          </a:gsLst>
          <a:lin ang="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0"/>
            <a:ext cx="5486400" cy="18144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1pPr>
            <a:lvl2pPr lvl="1">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2pPr>
            <a:lvl3pPr lvl="2">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3pPr>
            <a:lvl4pPr lvl="3">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4pPr>
            <a:lvl5pPr lvl="4">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5pPr>
            <a:lvl6pPr lvl="5">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6pPr>
            <a:lvl7pPr lvl="6">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7pPr>
            <a:lvl8pPr lvl="7">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8pPr>
            <a:lvl9pPr lvl="8">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200400" y="1909300"/>
            <a:ext cx="5486400" cy="276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Chivo"/>
              <a:buChar char="▰"/>
              <a:defRPr sz="2400">
                <a:solidFill>
                  <a:schemeClr val="dk1"/>
                </a:solidFill>
                <a:latin typeface="Chivo"/>
                <a:ea typeface="Chivo"/>
                <a:cs typeface="Chivo"/>
                <a:sym typeface="Chivo"/>
              </a:defRPr>
            </a:lvl1pPr>
            <a:lvl2pPr marL="914400" lvl="1" indent="-381000">
              <a:lnSpc>
                <a:spcPct val="115000"/>
              </a:lnSpc>
              <a:spcBef>
                <a:spcPts val="0"/>
              </a:spcBef>
              <a:spcAft>
                <a:spcPts val="0"/>
              </a:spcAft>
              <a:buClr>
                <a:schemeClr val="accent5"/>
              </a:buClr>
              <a:buSzPts val="2400"/>
              <a:buFont typeface="Chivo"/>
              <a:buChar char="▰"/>
              <a:defRPr sz="2400">
                <a:solidFill>
                  <a:schemeClr val="dk1"/>
                </a:solidFill>
                <a:latin typeface="Chivo"/>
                <a:ea typeface="Chivo"/>
                <a:cs typeface="Chivo"/>
                <a:sym typeface="Chivo"/>
              </a:defRPr>
            </a:lvl2pPr>
            <a:lvl3pPr marL="1371600" lvl="2" indent="-381000">
              <a:lnSpc>
                <a:spcPct val="115000"/>
              </a:lnSpc>
              <a:spcBef>
                <a:spcPts val="0"/>
              </a:spcBef>
              <a:spcAft>
                <a:spcPts val="0"/>
              </a:spcAft>
              <a:buClr>
                <a:schemeClr val="accent5"/>
              </a:buClr>
              <a:buSzPts val="2400"/>
              <a:buFont typeface="Chivo"/>
              <a:buChar char="▰"/>
              <a:defRPr sz="2400">
                <a:solidFill>
                  <a:schemeClr val="dk1"/>
                </a:solidFill>
                <a:latin typeface="Chivo"/>
                <a:ea typeface="Chivo"/>
                <a:cs typeface="Chivo"/>
                <a:sym typeface="Chivo"/>
              </a:defRPr>
            </a:lvl3pPr>
            <a:lvl4pPr marL="1828800" lvl="3"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4pPr>
            <a:lvl5pPr marL="2286000" lvl="4"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5pPr>
            <a:lvl6pPr marL="2743200" lvl="5"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6pPr>
            <a:lvl7pPr marL="3200400" lvl="6"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7pPr>
            <a:lvl8pPr marL="3657600" lvl="7"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8pPr>
            <a:lvl9pPr marL="4114800" lvl="8"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259225" y="4674100"/>
            <a:ext cx="481500" cy="245100"/>
          </a:xfrm>
          <a:prstGeom prst="rect">
            <a:avLst/>
          </a:prstGeom>
          <a:noFill/>
          <a:ln>
            <a:noFill/>
          </a:ln>
        </p:spPr>
        <p:txBody>
          <a:bodyPr spcFirstLastPara="1" wrap="square" lIns="0" tIns="0" rIns="0" bIns="0" anchor="b" anchorCtr="0">
            <a:noAutofit/>
          </a:bodyPr>
          <a:lstStyle>
            <a:lvl1pPr lvl="0">
              <a:buNone/>
              <a:defRPr sz="1200">
                <a:solidFill>
                  <a:schemeClr val="accent5"/>
                </a:solidFill>
                <a:latin typeface="Chivo"/>
                <a:ea typeface="Chivo"/>
                <a:cs typeface="Chivo"/>
                <a:sym typeface="Chivo"/>
              </a:defRPr>
            </a:lvl1pPr>
            <a:lvl2pPr lvl="1">
              <a:buNone/>
              <a:defRPr sz="1200">
                <a:solidFill>
                  <a:schemeClr val="accent5"/>
                </a:solidFill>
                <a:latin typeface="Chivo"/>
                <a:ea typeface="Chivo"/>
                <a:cs typeface="Chivo"/>
                <a:sym typeface="Chivo"/>
              </a:defRPr>
            </a:lvl2pPr>
            <a:lvl3pPr lvl="2">
              <a:buNone/>
              <a:defRPr sz="1200">
                <a:solidFill>
                  <a:schemeClr val="accent5"/>
                </a:solidFill>
                <a:latin typeface="Chivo"/>
                <a:ea typeface="Chivo"/>
                <a:cs typeface="Chivo"/>
                <a:sym typeface="Chivo"/>
              </a:defRPr>
            </a:lvl3pPr>
            <a:lvl4pPr lvl="3">
              <a:buNone/>
              <a:defRPr sz="1200">
                <a:solidFill>
                  <a:schemeClr val="accent5"/>
                </a:solidFill>
                <a:latin typeface="Chivo"/>
                <a:ea typeface="Chivo"/>
                <a:cs typeface="Chivo"/>
                <a:sym typeface="Chivo"/>
              </a:defRPr>
            </a:lvl4pPr>
            <a:lvl5pPr lvl="4">
              <a:buNone/>
              <a:defRPr sz="1200">
                <a:solidFill>
                  <a:schemeClr val="accent5"/>
                </a:solidFill>
                <a:latin typeface="Chivo"/>
                <a:ea typeface="Chivo"/>
                <a:cs typeface="Chivo"/>
                <a:sym typeface="Chivo"/>
              </a:defRPr>
            </a:lvl5pPr>
            <a:lvl6pPr lvl="5">
              <a:buNone/>
              <a:defRPr sz="1200">
                <a:solidFill>
                  <a:schemeClr val="accent5"/>
                </a:solidFill>
                <a:latin typeface="Chivo"/>
                <a:ea typeface="Chivo"/>
                <a:cs typeface="Chivo"/>
                <a:sym typeface="Chivo"/>
              </a:defRPr>
            </a:lvl6pPr>
            <a:lvl7pPr lvl="6">
              <a:buNone/>
              <a:defRPr sz="1200">
                <a:solidFill>
                  <a:schemeClr val="accent5"/>
                </a:solidFill>
                <a:latin typeface="Chivo"/>
                <a:ea typeface="Chivo"/>
                <a:cs typeface="Chivo"/>
                <a:sym typeface="Chivo"/>
              </a:defRPr>
            </a:lvl7pPr>
            <a:lvl8pPr lvl="7">
              <a:buNone/>
              <a:defRPr sz="1200">
                <a:solidFill>
                  <a:schemeClr val="accent5"/>
                </a:solidFill>
                <a:latin typeface="Chivo"/>
                <a:ea typeface="Chivo"/>
                <a:cs typeface="Chivo"/>
                <a:sym typeface="Chivo"/>
              </a:defRPr>
            </a:lvl8pPr>
            <a:lvl9pPr lvl="8">
              <a:buNone/>
              <a:defRPr sz="1200">
                <a:solidFill>
                  <a:schemeClr val="accent5"/>
                </a:solidFill>
                <a:latin typeface="Chivo"/>
                <a:ea typeface="Chivo"/>
                <a:cs typeface="Chivo"/>
                <a:sym typeface="Chivo"/>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store.steampowered.com/app/1343140/Choices_That_Matter_And_The_Sun_Went_Out/"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990600" y="771111"/>
            <a:ext cx="5486400" cy="1924875"/>
          </a:xfrm>
          <a:prstGeom prst="rect">
            <a:avLst/>
          </a:prstGeom>
        </p:spPr>
        <p:txBody>
          <a:bodyPr spcFirstLastPara="1" wrap="square" lIns="0" tIns="0" rIns="0" bIns="0" anchor="t" anchorCtr="0">
            <a:noAutofit/>
          </a:bodyPr>
          <a:lstStyle/>
          <a:p>
            <a:pPr marL="0" lvl="0" indent="0" algn="r" rtl="1">
              <a:spcBef>
                <a:spcPts val="0"/>
              </a:spcBef>
              <a:spcAft>
                <a:spcPts val="0"/>
              </a:spcAft>
              <a:buNone/>
            </a:pPr>
            <a:r>
              <a:rPr lang="he-IL" dirty="0">
                <a:latin typeface="Calibri" panose="020F0502020204030204" pitchFamily="34" charset="0"/>
                <a:cs typeface="Calibri" panose="020F0502020204030204" pitchFamily="34" charset="0"/>
              </a:rPr>
              <a:t>עצי שיחה ועלילה מתפצלת</a:t>
            </a:r>
            <a:br>
              <a:rPr lang="he-IL"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 name="TextBox 1"/>
          <p:cNvSpPr txBox="1"/>
          <p:nvPr/>
        </p:nvSpPr>
        <p:spPr>
          <a:xfrm>
            <a:off x="7162800" y="4248150"/>
            <a:ext cx="1752600" cy="584775"/>
          </a:xfrm>
          <a:prstGeom prst="rect">
            <a:avLst/>
          </a:prstGeom>
          <a:noFill/>
        </p:spPr>
        <p:txBody>
          <a:bodyPr wrap="square" rtlCol="0">
            <a:spAutoFit/>
          </a:bodyPr>
          <a:lstStyle/>
          <a:p>
            <a:pPr algn="r" rtl="1"/>
            <a:r>
              <a:rPr lang="he-IL" sz="1600" b="1" dirty="0">
                <a:latin typeface="Calibri" panose="020F0502020204030204" pitchFamily="34" charset="0"/>
                <a:cs typeface="Calibri" panose="020F0502020204030204" pitchFamily="34" charset="0"/>
              </a:rPr>
              <a:t>חן </a:t>
            </a:r>
            <a:r>
              <a:rPr lang="he-IL" sz="1600" b="1" dirty="0" err="1">
                <a:latin typeface="Calibri" panose="020F0502020204030204" pitchFamily="34" charset="0"/>
                <a:cs typeface="Calibri" panose="020F0502020204030204" pitchFamily="34" charset="0"/>
              </a:rPr>
              <a:t>אוסטרובסקי</a:t>
            </a:r>
            <a:endParaRPr lang="he-IL" sz="1600" b="1" dirty="0">
              <a:latin typeface="Calibri" panose="020F0502020204030204" pitchFamily="34" charset="0"/>
              <a:cs typeface="Calibri" panose="020F0502020204030204" pitchFamily="34" charset="0"/>
            </a:endParaRPr>
          </a:p>
          <a:p>
            <a:pPr algn="r" rtl="1"/>
            <a:r>
              <a:rPr lang="he-IL" sz="1600" b="1" dirty="0">
                <a:latin typeface="Calibri" panose="020F0502020204030204" pitchFamily="34" charset="0"/>
                <a:cs typeface="Calibri" panose="020F0502020204030204" pitchFamily="34" charset="0"/>
              </a:rPr>
              <a:t>אינה </a:t>
            </a:r>
            <a:r>
              <a:rPr lang="he-IL" sz="1600" b="1" dirty="0" err="1">
                <a:latin typeface="Calibri" panose="020F0502020204030204" pitchFamily="34" charset="0"/>
                <a:cs typeface="Calibri" panose="020F0502020204030204" pitchFamily="34" charset="0"/>
              </a:rPr>
              <a:t>גריגור</a:t>
            </a:r>
            <a:endParaRPr lang="en-US" sz="1600" b="1"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240000">
            <a:off x="500452" y="1781351"/>
            <a:ext cx="1415543" cy="12895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00000">
            <a:off x="2157197" y="2388756"/>
            <a:ext cx="1515061" cy="1281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rtl="1">
              <a:spcBef>
                <a:spcPts val="0"/>
              </a:spcBef>
              <a:spcAft>
                <a:spcPts val="0"/>
              </a:spcAft>
              <a:buNone/>
            </a:pPr>
            <a:r>
              <a:rPr lang="he-IL" sz="3600" dirty="0">
                <a:latin typeface="Calibri" panose="020F0502020204030204" pitchFamily="34" charset="0"/>
                <a:cs typeface="Calibri" panose="020F0502020204030204" pitchFamily="34" charset="0"/>
              </a:rPr>
              <a:t>למה </a:t>
            </a:r>
            <a:r>
              <a:rPr lang="en-US" sz="3600" dirty="0">
                <a:latin typeface="Calibri" panose="020F0502020204030204" pitchFamily="34" charset="0"/>
                <a:cs typeface="Calibri" panose="020F0502020204030204" pitchFamily="34" charset="0"/>
              </a:rPr>
              <a:t>?Twine</a:t>
            </a:r>
            <a:endParaRPr sz="3600" dirty="0">
              <a:latin typeface="Calibri" panose="020F0502020204030204" pitchFamily="34" charset="0"/>
              <a:cs typeface="Calibri" panose="020F0502020204030204" pitchFamily="34" charset="0"/>
            </a:endParaRPr>
          </a:p>
        </p:txBody>
      </p:sp>
      <p:sp>
        <p:nvSpPr>
          <p:cNvPr id="175" name="Google Shape;175;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a:t>
            </a:fld>
            <a:endParaRPr/>
          </a:p>
        </p:txBody>
      </p:sp>
      <p:sp>
        <p:nvSpPr>
          <p:cNvPr id="9" name="Google Shape;174;p18"/>
          <p:cNvSpPr txBox="1">
            <a:spLocks noGrp="1"/>
          </p:cNvSpPr>
          <p:nvPr>
            <p:ph type="body" idx="1"/>
          </p:nvPr>
        </p:nvSpPr>
        <p:spPr>
          <a:xfrm>
            <a:off x="2819400" y="1581150"/>
            <a:ext cx="5867400" cy="2764800"/>
          </a:xfrm>
          <a:prstGeom prst="rect">
            <a:avLst/>
          </a:prstGeom>
        </p:spPr>
        <p:txBody>
          <a:bodyPr spcFirstLastPara="1" wrap="square" lIns="0" tIns="0" rIns="0" bIns="0" anchor="t" anchorCtr="0">
            <a:noAutofit/>
          </a:bodyPr>
          <a:lstStyle/>
          <a:p>
            <a:pPr lvl="0" algn="r" rtl="1"/>
            <a:r>
              <a:rPr lang="he-IL" sz="1800" dirty="0">
                <a:latin typeface="Calibri" panose="020F0502020204030204" pitchFamily="34" charset="0"/>
                <a:cs typeface="Calibri" panose="020F0502020204030204" pitchFamily="34" charset="0"/>
              </a:rPr>
              <a:t>אין צורך לכתוב קוד כלשהו כדי ליצור סיפור פשוט.</a:t>
            </a:r>
          </a:p>
          <a:p>
            <a:pPr lvl="0" algn="r" rtl="1"/>
            <a:r>
              <a:rPr lang="he-IL" sz="1800" dirty="0">
                <a:latin typeface="Calibri" panose="020F0502020204030204" pitchFamily="34" charset="0"/>
                <a:cs typeface="Calibri" panose="020F0502020204030204" pitchFamily="34" charset="0"/>
              </a:rPr>
              <a:t>ניתן להרחיב את הסיפורים עם משתנים ותומך בשפות התכנות </a:t>
            </a:r>
            <a:r>
              <a:rPr lang="en-US" sz="1800" dirty="0">
                <a:latin typeface="Calibri" panose="020F0502020204030204" pitchFamily="34" charset="0"/>
                <a:cs typeface="Calibri" panose="020F0502020204030204" pitchFamily="34" charset="0"/>
              </a:rPr>
              <a:t>HTML</a:t>
            </a:r>
            <a:r>
              <a:rPr lang="he-IL" sz="1800" dirty="0">
                <a:latin typeface="Calibri" panose="020F0502020204030204" pitchFamily="34" charset="0"/>
                <a:cs typeface="Calibri" panose="020F0502020204030204" pitchFamily="34" charset="0"/>
              </a:rPr>
              <a:t> ו- </a:t>
            </a:r>
            <a:r>
              <a:rPr lang="en-US" sz="1800" dirty="0">
                <a:latin typeface="Calibri" panose="020F0502020204030204" pitchFamily="34" charset="0"/>
                <a:cs typeface="Calibri" panose="020F0502020204030204" pitchFamily="34" charset="0"/>
              </a:rPr>
              <a:t>JavaScript</a:t>
            </a:r>
            <a:r>
              <a:rPr lang="he-IL" sz="1800" dirty="0">
                <a:latin typeface="Calibri" panose="020F0502020204030204" pitchFamily="34" charset="0"/>
                <a:cs typeface="Calibri" panose="020F0502020204030204" pitchFamily="34" charset="0"/>
              </a:rPr>
              <a:t>.</a:t>
            </a:r>
          </a:p>
          <a:p>
            <a:pPr lvl="0" algn="r" rtl="1"/>
            <a:r>
              <a:rPr lang="he-IL" sz="1800" dirty="0">
                <a:latin typeface="Calibri" panose="020F0502020204030204" pitchFamily="34" charset="0"/>
                <a:cs typeface="Calibri" panose="020F0502020204030204" pitchFamily="34" charset="0"/>
              </a:rPr>
              <a:t>מפרסם ישירות ב</a:t>
            </a:r>
            <a:r>
              <a:rPr lang="en-US" sz="1800" dirty="0">
                <a:latin typeface="Calibri" panose="020F0502020204030204" pitchFamily="34" charset="0"/>
                <a:cs typeface="Calibri" panose="020F0502020204030204" pitchFamily="34" charset="0"/>
              </a:rPr>
              <a:t> HTML </a:t>
            </a:r>
            <a:r>
              <a:rPr lang="he-IL" sz="1800" dirty="0">
                <a:latin typeface="Calibri" panose="020F0502020204030204" pitchFamily="34" charset="0"/>
                <a:cs typeface="Calibri" panose="020F0502020204030204" pitchFamily="34" charset="0"/>
              </a:rPr>
              <a:t>כך שניתן לפרסם את עבודותיך כמעט בכל מקום. </a:t>
            </a:r>
          </a:p>
          <a:p>
            <a:pPr algn="r" rtl="1"/>
            <a:r>
              <a:rPr lang="he-IL" sz="1800" dirty="0">
                <a:latin typeface="Calibri" panose="020F0502020204030204" pitchFamily="34" charset="0"/>
                <a:cs typeface="Calibri" panose="020F0502020204030204" pitchFamily="34" charset="0"/>
              </a:rPr>
              <a:t>חינמי, וניתן להשתמש בו למטרות מסחריות.</a:t>
            </a:r>
          </a:p>
          <a:p>
            <a:pPr algn="r" rtl="1"/>
            <a:r>
              <a:rPr lang="he-IL" sz="1800" dirty="0">
                <a:latin typeface="Calibri" panose="020F0502020204030204" pitchFamily="34" charset="0"/>
                <a:cs typeface="Calibri" panose="020F0502020204030204" pitchFamily="34" charset="0"/>
              </a:rPr>
              <a:t>נוח לשימוש וידידותי למשתמש.</a:t>
            </a:r>
          </a:p>
          <a:p>
            <a:pPr algn="r" rtl="1"/>
            <a:r>
              <a:rPr lang="he-IL" sz="1800" dirty="0">
                <a:latin typeface="Calibri" panose="020F0502020204030204" pitchFamily="34" charset="0"/>
                <a:cs typeface="Calibri" panose="020F0502020204030204" pitchFamily="34" charset="0"/>
              </a:rPr>
              <a:t>אינו מצריך הורדה.</a:t>
            </a:r>
            <a:endParaRPr lang="en-US" sz="1800" dirty="0">
              <a:latin typeface="Calibri" panose="020F0502020204030204" pitchFamily="34" charset="0"/>
              <a:cs typeface="Calibri" panose="020F0502020204030204" pitchFamily="34" charset="0"/>
            </a:endParaRPr>
          </a:p>
          <a:p>
            <a:pPr lvl="0" algn="r" rtl="1"/>
            <a:endParaRPr lang="he-IL" sz="1800" dirty="0"/>
          </a:p>
          <a:p>
            <a:pPr lvl="0" algn="r" rtl="1"/>
            <a:endParaRPr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6920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6" name="Google Shape;180;p19"/>
          <p:cNvSpPr txBox="1">
            <a:spLocks noGrp="1"/>
          </p:cNvSpPr>
          <p:nvPr>
            <p:ph type="ctrTitle" idx="4294967295"/>
          </p:nvPr>
        </p:nvSpPr>
        <p:spPr>
          <a:xfrm>
            <a:off x="457200" y="1792950"/>
            <a:ext cx="54861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800" dirty="0">
                <a:latin typeface="Calibri" panose="020F0502020204030204" pitchFamily="34" charset="0"/>
                <a:cs typeface="Calibri" panose="020F0502020204030204" pitchFamily="34" charset="0"/>
              </a:rPr>
              <a:t>Twine</a:t>
            </a:r>
            <a:endParaRPr sz="8800" dirty="0">
              <a:latin typeface="Calibri" panose="020F0502020204030204" pitchFamily="34" charset="0"/>
              <a:cs typeface="Calibri" panose="020F0502020204030204" pitchFamily="34" charset="0"/>
            </a:endParaRPr>
          </a:p>
        </p:txBody>
      </p:sp>
      <p:sp>
        <p:nvSpPr>
          <p:cNvPr id="18" name="Google Shape;496;p31"/>
          <p:cNvSpPr/>
          <p:nvPr/>
        </p:nvSpPr>
        <p:spPr>
          <a:xfrm>
            <a:off x="5013804" y="1723415"/>
            <a:ext cx="226200" cy="22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9" name="Google Shape;497;p31"/>
          <p:cNvSpPr/>
          <p:nvPr/>
        </p:nvSpPr>
        <p:spPr>
          <a:xfrm>
            <a:off x="4248479" y="3148419"/>
            <a:ext cx="226200" cy="22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 name="Google Shape;498;p31"/>
          <p:cNvSpPr/>
          <p:nvPr/>
        </p:nvSpPr>
        <p:spPr>
          <a:xfrm>
            <a:off x="6275223" y="3635619"/>
            <a:ext cx="226200" cy="22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 name="Google Shape;499;p31"/>
          <p:cNvSpPr/>
          <p:nvPr/>
        </p:nvSpPr>
        <p:spPr>
          <a:xfrm>
            <a:off x="7120809" y="2186247"/>
            <a:ext cx="226200" cy="22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 name="Google Shape;512;p31"/>
          <p:cNvSpPr txBox="1">
            <a:spLocks/>
          </p:cNvSpPr>
          <p:nvPr/>
        </p:nvSpPr>
        <p:spPr>
          <a:xfrm>
            <a:off x="4193708" y="742950"/>
            <a:ext cx="1902292" cy="3915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600" dirty="0">
                <a:solidFill>
                  <a:sysClr val="windowText" lastClr="000000"/>
                </a:solidFill>
                <a:latin typeface="Calibri" panose="020F0502020204030204" pitchFamily="34" charset="0"/>
                <a:cs typeface="Calibri" panose="020F0502020204030204" pitchFamily="34" charset="0"/>
              </a:rPr>
              <a:t>עוד על התוכנה</a:t>
            </a:r>
            <a:endParaRPr lang="en-US" sz="1600" dirty="0">
              <a:solidFill>
                <a:sysClr val="windowText" lastClr="000000"/>
              </a:solidFill>
              <a:latin typeface="Calibri" panose="020F0502020204030204" pitchFamily="34" charset="0"/>
              <a:cs typeface="Calibri" panose="020F0502020204030204" pitchFamily="34" charset="0"/>
            </a:endParaRPr>
          </a:p>
        </p:txBody>
      </p:sp>
      <p:sp>
        <p:nvSpPr>
          <p:cNvPr id="37" name="Google Shape;211;p21"/>
          <p:cNvSpPr txBox="1">
            <a:spLocks/>
          </p:cNvSpPr>
          <p:nvPr/>
        </p:nvSpPr>
        <p:spPr>
          <a:xfrm>
            <a:off x="4193708" y="1134449"/>
            <a:ext cx="1902292" cy="42790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he-IL" dirty="0">
                <a:latin typeface="Calibri" panose="020F0502020204030204" pitchFamily="34" charset="0"/>
                <a:cs typeface="Calibri" panose="020F0502020204030204" pitchFamily="34" charset="0"/>
              </a:rPr>
              <a:t>הורדה ובחירת פורמט</a:t>
            </a:r>
            <a:endParaRPr lang="en-US" dirty="0">
              <a:latin typeface="Calibri" panose="020F0502020204030204" pitchFamily="34" charset="0"/>
              <a:cs typeface="Calibri" panose="020F0502020204030204" pitchFamily="34" charset="0"/>
            </a:endParaRPr>
          </a:p>
        </p:txBody>
      </p:sp>
      <p:sp>
        <p:nvSpPr>
          <p:cNvPr id="38" name="Google Shape;512;p31"/>
          <p:cNvSpPr txBox="1">
            <a:spLocks/>
          </p:cNvSpPr>
          <p:nvPr/>
        </p:nvSpPr>
        <p:spPr>
          <a:xfrm>
            <a:off x="7239000" y="1907848"/>
            <a:ext cx="1902292" cy="3915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600" dirty="0">
                <a:solidFill>
                  <a:sysClr val="windowText" lastClr="000000"/>
                </a:solidFill>
                <a:latin typeface="Calibri" panose="020F0502020204030204" pitchFamily="34" charset="0"/>
                <a:cs typeface="Calibri" panose="020F0502020204030204" pitchFamily="34" charset="0"/>
              </a:rPr>
              <a:t>יצירת סיפור חדש</a:t>
            </a:r>
            <a:endParaRPr lang="en-US" sz="1600" dirty="0">
              <a:solidFill>
                <a:sysClr val="windowText" lastClr="000000"/>
              </a:solidFill>
              <a:latin typeface="Calibri" panose="020F0502020204030204" pitchFamily="34" charset="0"/>
              <a:cs typeface="Calibri" panose="020F0502020204030204" pitchFamily="34" charset="0"/>
            </a:endParaRPr>
          </a:p>
        </p:txBody>
      </p:sp>
      <p:sp>
        <p:nvSpPr>
          <p:cNvPr id="39" name="Google Shape;211;p21"/>
          <p:cNvSpPr txBox="1">
            <a:spLocks/>
          </p:cNvSpPr>
          <p:nvPr/>
        </p:nvSpPr>
        <p:spPr>
          <a:xfrm>
            <a:off x="7239000" y="2299347"/>
            <a:ext cx="1902292" cy="42790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1">
              <a:spcBef>
                <a:spcPts val="600"/>
              </a:spcBef>
            </a:pPr>
            <a:r>
              <a:rPr lang="he-IL" dirty="0">
                <a:latin typeface="Calibri" panose="020F0502020204030204" pitchFamily="34" charset="0"/>
                <a:cs typeface="Calibri" panose="020F0502020204030204" pitchFamily="34" charset="0"/>
              </a:rPr>
              <a:t>יצירת סיפור חדש, הכרת    התוכנה ותמיכה בשפות תכנות שונות</a:t>
            </a:r>
            <a:endParaRPr lang="en-US" dirty="0">
              <a:latin typeface="Calibri" panose="020F0502020204030204" pitchFamily="34" charset="0"/>
              <a:cs typeface="Calibri" panose="020F0502020204030204" pitchFamily="34" charset="0"/>
            </a:endParaRPr>
          </a:p>
          <a:p>
            <a:pPr algn="ctr" rtl="1">
              <a:spcBef>
                <a:spcPts val="600"/>
              </a:spcBef>
            </a:pPr>
            <a:endParaRPr lang="en-US" dirty="0">
              <a:latin typeface="Calibri" panose="020F0502020204030204" pitchFamily="34" charset="0"/>
              <a:cs typeface="Calibri" panose="020F0502020204030204" pitchFamily="34" charset="0"/>
            </a:endParaRPr>
          </a:p>
        </p:txBody>
      </p:sp>
      <p:sp>
        <p:nvSpPr>
          <p:cNvPr id="40" name="Google Shape;512;p31"/>
          <p:cNvSpPr txBox="1">
            <a:spLocks/>
          </p:cNvSpPr>
          <p:nvPr/>
        </p:nvSpPr>
        <p:spPr>
          <a:xfrm>
            <a:off x="2459287" y="2870020"/>
            <a:ext cx="1902292" cy="3915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600" dirty="0">
                <a:solidFill>
                  <a:sysClr val="windowText" lastClr="000000"/>
                </a:solidFill>
                <a:latin typeface="Calibri" panose="020F0502020204030204" pitchFamily="34" charset="0"/>
                <a:cs typeface="Calibri" panose="020F0502020204030204" pitchFamily="34" charset="0"/>
              </a:rPr>
              <a:t>עריכת עמוד הסיפור</a:t>
            </a:r>
            <a:endParaRPr lang="en-US" sz="1600" dirty="0">
              <a:solidFill>
                <a:sysClr val="windowText" lastClr="000000"/>
              </a:solidFill>
              <a:latin typeface="Calibri" panose="020F0502020204030204" pitchFamily="34" charset="0"/>
              <a:cs typeface="Calibri" panose="020F0502020204030204" pitchFamily="34" charset="0"/>
            </a:endParaRPr>
          </a:p>
        </p:txBody>
      </p:sp>
      <p:sp>
        <p:nvSpPr>
          <p:cNvPr id="41" name="Google Shape;211;p21"/>
          <p:cNvSpPr txBox="1">
            <a:spLocks/>
          </p:cNvSpPr>
          <p:nvPr/>
        </p:nvSpPr>
        <p:spPr>
          <a:xfrm>
            <a:off x="2459287" y="3261519"/>
            <a:ext cx="1902292" cy="42790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1">
              <a:spcBef>
                <a:spcPts val="600"/>
              </a:spcBef>
            </a:pPr>
            <a:r>
              <a:rPr lang="he-IL" dirty="0">
                <a:latin typeface="Calibri" panose="020F0502020204030204" pitchFamily="34" charset="0"/>
                <a:cs typeface="Calibri" panose="020F0502020204030204" pitchFamily="34" charset="0"/>
              </a:rPr>
              <a:t>קישורים</a:t>
            </a:r>
          </a:p>
        </p:txBody>
      </p:sp>
      <p:sp>
        <p:nvSpPr>
          <p:cNvPr id="42" name="Google Shape;512;p31"/>
          <p:cNvSpPr txBox="1">
            <a:spLocks/>
          </p:cNvSpPr>
          <p:nvPr/>
        </p:nvSpPr>
        <p:spPr>
          <a:xfrm>
            <a:off x="5473283" y="3861819"/>
            <a:ext cx="1902292" cy="3915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600" dirty="0">
                <a:solidFill>
                  <a:sysClr val="windowText" lastClr="000000"/>
                </a:solidFill>
                <a:latin typeface="Calibri" panose="020F0502020204030204" pitchFamily="34" charset="0"/>
                <a:cs typeface="Calibri" panose="020F0502020204030204" pitchFamily="34" charset="0"/>
              </a:rPr>
              <a:t>הדגמה</a:t>
            </a:r>
            <a:endParaRPr lang="en-US" sz="1600" dirty="0">
              <a:solidFill>
                <a:sysClr val="windowText" lastClr="000000"/>
              </a:solidFill>
              <a:latin typeface="Calibri" panose="020F0502020204030204" pitchFamily="34" charset="0"/>
              <a:cs typeface="Calibri" panose="020F0502020204030204" pitchFamily="34" charset="0"/>
            </a:endParaRPr>
          </a:p>
        </p:txBody>
      </p:sp>
      <p:sp>
        <p:nvSpPr>
          <p:cNvPr id="43" name="Google Shape;211;p21"/>
          <p:cNvSpPr txBox="1">
            <a:spLocks/>
          </p:cNvSpPr>
          <p:nvPr/>
        </p:nvSpPr>
        <p:spPr>
          <a:xfrm>
            <a:off x="5473283" y="4253318"/>
            <a:ext cx="1902292" cy="42790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1">
              <a:spcBef>
                <a:spcPts val="600"/>
              </a:spcBef>
            </a:pPr>
            <a:r>
              <a:rPr lang="he-IL" dirty="0">
                <a:latin typeface="Calibri" panose="020F0502020204030204" pitchFamily="34" charset="0"/>
                <a:cs typeface="Calibri" panose="020F0502020204030204" pitchFamily="34" charset="0"/>
              </a:rPr>
              <a:t>ניצור ביחד משחק סיפורי ונבצע בדיקת תקינות</a:t>
            </a:r>
            <a:endParaRPr lang="en-US" dirty="0">
              <a:latin typeface="Calibri" panose="020F0502020204030204" pitchFamily="34" charset="0"/>
              <a:cs typeface="Calibri" panose="020F0502020204030204" pitchFamily="34" charset="0"/>
            </a:endParaRPr>
          </a:p>
          <a:p>
            <a:pPr algn="ctr" rtl="1">
              <a:spcBef>
                <a:spcPts val="600"/>
              </a:spcBef>
            </a:pPr>
            <a:endParaRPr lang="en-US" dirty="0">
              <a:latin typeface="Calibri" panose="020F0502020204030204" pitchFamily="34" charset="0"/>
              <a:cs typeface="Calibri" panose="020F0502020204030204" pitchFamily="34" charset="0"/>
            </a:endParaRPr>
          </a:p>
        </p:txBody>
      </p:sp>
      <p:grpSp>
        <p:nvGrpSpPr>
          <p:cNvPr id="44" name="Google Shape;487;p31"/>
          <p:cNvGrpSpPr/>
          <p:nvPr/>
        </p:nvGrpSpPr>
        <p:grpSpPr>
          <a:xfrm>
            <a:off x="4347687" y="1836515"/>
            <a:ext cx="2913560" cy="1938559"/>
            <a:chOff x="2205895" y="3637269"/>
            <a:chExt cx="1089711" cy="724993"/>
          </a:xfrm>
          <a:solidFill>
            <a:schemeClr val="bg1"/>
          </a:solidFill>
        </p:grpSpPr>
        <p:sp>
          <p:nvSpPr>
            <p:cNvPr id="45" name="Google Shape;488;p3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89;p31"/>
            <p:cNvGrpSpPr/>
            <p:nvPr/>
          </p:nvGrpSpPr>
          <p:grpSpPr>
            <a:xfrm>
              <a:off x="2205895" y="3637269"/>
              <a:ext cx="1089711" cy="724993"/>
              <a:chOff x="2205895" y="3637269"/>
              <a:chExt cx="1089711" cy="724993"/>
            </a:xfrm>
            <a:grpFill/>
          </p:grpSpPr>
          <p:sp>
            <p:nvSpPr>
              <p:cNvPr id="47" name="Google Shape;490;p3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1;p3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2;p31"/>
              <p:cNvSpPr/>
              <p:nvPr/>
            </p:nvSpPr>
            <p:spPr>
              <a:xfrm>
                <a:off x="2425591" y="3847745"/>
                <a:ext cx="870015"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3;p3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4;p31"/>
              <p:cNvSpPr/>
              <p:nvPr/>
            </p:nvSpPr>
            <p:spPr>
              <a:xfrm>
                <a:off x="2233139" y="3637276"/>
                <a:ext cx="695571" cy="11697"/>
              </a:xfrm>
              <a:custGeom>
                <a:avLst/>
                <a:gdLst/>
                <a:ahLst/>
                <a:cxnLst/>
                <a:rect l="l" t="t" r="r" b="b"/>
                <a:pathLst>
                  <a:path w="143713" h="2706" extrusionOk="0">
                    <a:moveTo>
                      <a:pt x="0" y="0"/>
                    </a:moveTo>
                    <a:lnTo>
                      <a:pt x="0" y="2705"/>
                    </a:lnTo>
                    <a:lnTo>
                      <a:pt x="143712" y="2705"/>
                    </a:lnTo>
                    <a:lnTo>
                      <a:pt x="143712" y="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5;p3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 name="Google Shape;497;p31"/>
          <p:cNvSpPr/>
          <p:nvPr/>
        </p:nvSpPr>
        <p:spPr>
          <a:xfrm>
            <a:off x="4248479" y="3159565"/>
            <a:ext cx="226200" cy="22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9;p31"/>
          <p:cNvSpPr/>
          <p:nvPr/>
        </p:nvSpPr>
        <p:spPr>
          <a:xfrm>
            <a:off x="7120809" y="2191582"/>
            <a:ext cx="226200" cy="22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8;p31"/>
          <p:cNvSpPr/>
          <p:nvPr/>
        </p:nvSpPr>
        <p:spPr>
          <a:xfrm>
            <a:off x="6280277" y="3639097"/>
            <a:ext cx="226200" cy="22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8;p31"/>
          <p:cNvSpPr/>
          <p:nvPr/>
        </p:nvSpPr>
        <p:spPr>
          <a:xfrm>
            <a:off x="5013804" y="1723415"/>
            <a:ext cx="226200" cy="2262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הורדה</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a:latin typeface="Calibri" panose="020F0502020204030204" pitchFamily="34" charset="0"/>
                <a:cs typeface="Calibri" panose="020F0502020204030204" pitchFamily="34" charset="0"/>
              </a:rPr>
              <a:t>הדרך המומלצת לשימוש בתוכנה אינה מצריכה הורדה בכלל, אלא כוללת שימוש אינטרנטי בתוכנה. שימוש בתוכנה דרך האינטרנט אומר שאין צורך ליצור חשבון כדי להשתמש ב- </a:t>
            </a:r>
            <a:r>
              <a:rPr lang="en-US" sz="1400" dirty="0">
                <a:latin typeface="Calibri" panose="020F0502020204030204" pitchFamily="34" charset="0"/>
                <a:cs typeface="Calibri" panose="020F0502020204030204" pitchFamily="34" charset="0"/>
              </a:rPr>
              <a:t>Twine</a:t>
            </a:r>
            <a:r>
              <a:rPr lang="he-IL" sz="1400" dirty="0">
                <a:latin typeface="Calibri" panose="020F0502020204030204" pitchFamily="34" charset="0"/>
                <a:cs typeface="Calibri" panose="020F0502020204030204" pitchFamily="34" charset="0"/>
              </a:rPr>
              <a:t> וכל מה שאתה יוצר לא נשמר בשרת במקום אחר - הוא נשאר ממש בדפדפן שלך.</a:t>
            </a:r>
          </a:p>
          <a:p>
            <a:pPr marL="114300" indent="0" algn="r" rtl="1">
              <a:buNone/>
            </a:pPr>
            <a:r>
              <a:rPr lang="he-IL" sz="1400" dirty="0">
                <a:latin typeface="Calibri" panose="020F0502020204030204" pitchFamily="34" charset="0"/>
                <a:cs typeface="Calibri" panose="020F0502020204030204" pitchFamily="34" charset="0"/>
              </a:rPr>
              <a:t>לכן ישנם שני דברים חשובים שיש לזכור:</a:t>
            </a:r>
          </a:p>
          <a:p>
            <a:pPr algn="r" rtl="1"/>
            <a:r>
              <a:rPr lang="he-IL" sz="1400" dirty="0">
                <a:latin typeface="Calibri" panose="020F0502020204030204" pitchFamily="34" charset="0"/>
                <a:cs typeface="Calibri" panose="020F0502020204030204" pitchFamily="34" charset="0"/>
              </a:rPr>
              <a:t>מכיוון שעבודתך נשמרת רק בדפדפן, אם תנקה את הנתונים שנשמרו ב </a:t>
            </a:r>
            <a:r>
              <a:rPr lang="en-US" sz="1400" dirty="0">
                <a:latin typeface="Calibri" panose="020F0502020204030204" pitchFamily="34" charset="0"/>
                <a:cs typeface="Calibri" panose="020F0502020204030204" pitchFamily="34" charset="0"/>
              </a:rPr>
              <a:t>cookies</a:t>
            </a:r>
            <a:r>
              <a:rPr lang="he-IL" sz="1400" dirty="0">
                <a:latin typeface="Calibri" panose="020F0502020204030204" pitchFamily="34" charset="0"/>
                <a:cs typeface="Calibri" panose="020F0502020204030204" pitchFamily="34" charset="0"/>
              </a:rPr>
              <a:t> תאבד את עבודתך! באפשרותך לשמור סיפורים בודדים לקבצים באמצעות התפריט הנמצא בכל סיפור. תמיד ניתן לייבא מחדש את קבצי הארכיון וגם את קבצי הסיפור.</a:t>
            </a:r>
          </a:p>
          <a:p>
            <a:pPr algn="r" rtl="1"/>
            <a:r>
              <a:rPr lang="he-IL" sz="1400" dirty="0">
                <a:latin typeface="Calibri" panose="020F0502020204030204" pitchFamily="34" charset="0"/>
                <a:cs typeface="Calibri" panose="020F0502020204030204" pitchFamily="34" charset="0"/>
              </a:rPr>
              <a:t>כל מי שיכול להשתמש בדפדפן זה יכול לראות ולעשות שינויים בעבודה שלך. אז אם יש לך אח ילד חטטני, בדוק כיצד להקים לעצמך פרופיל נפרד.</a:t>
            </a:r>
          </a:p>
          <a:p>
            <a:pPr marL="114300" indent="0" algn="r" rtl="1">
              <a:buNone/>
            </a:pPr>
            <a:endParaRPr lang="he-IL" sz="1400" dirty="0">
              <a:latin typeface="Calibri" panose="020F0502020204030204" pitchFamily="34" charset="0"/>
              <a:cs typeface="Calibri" panose="020F0502020204030204" pitchFamily="34" charset="0"/>
            </a:endParaRPr>
          </a:p>
          <a:p>
            <a:pPr algn="r" rtl="1">
              <a:buFont typeface="Courier New" panose="02070309020205020404" pitchFamily="49" charset="0"/>
              <a:buChar char="o"/>
            </a:pP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52550"/>
            <a:ext cx="3186038" cy="289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2400" y="2952750"/>
            <a:ext cx="3186038"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בחירת פורמט</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a:latin typeface="Calibri" panose="020F0502020204030204" pitchFamily="34" charset="0"/>
                <a:cs typeface="Calibri" panose="020F0502020204030204" pitchFamily="34" charset="0"/>
              </a:rPr>
              <a:t>לפני שאנו מתחילים ביצירת הסיפור החדש שלנו, יש לוודא שהפורמט שבו נכתוב את הסיפור הוא העדכני ביותר. הפורמט מכיל את כל הפונקציות, קוד והמשתנים שבעזרתם נוכל לעצב ולבנות את הסיפור בצורה הנוחה והטובה ביותר. על מנת לבדוק באיזה פורמט אנו משתמשים, נעבור על השלבים הבאים:</a:t>
            </a:r>
          </a:p>
          <a:p>
            <a:pPr algn="r" rtl="1"/>
            <a:r>
              <a:rPr lang="he-IL" sz="1400" dirty="0">
                <a:latin typeface="Calibri" panose="020F0502020204030204" pitchFamily="34" charset="0"/>
                <a:cs typeface="Calibri" panose="020F0502020204030204" pitchFamily="34" charset="0"/>
              </a:rPr>
              <a:t>נלחץ על האפשרות </a:t>
            </a:r>
            <a:r>
              <a:rPr lang="en-US" sz="1400" dirty="0">
                <a:latin typeface="Calibri" panose="020F0502020204030204" pitchFamily="34" charset="0"/>
                <a:cs typeface="Calibri" panose="020F0502020204030204" pitchFamily="34" charset="0"/>
              </a:rPr>
              <a:t>Formats</a:t>
            </a:r>
            <a:r>
              <a:rPr lang="he-IL" sz="1400" dirty="0">
                <a:latin typeface="Calibri" panose="020F0502020204030204" pitchFamily="34" charset="0"/>
                <a:cs typeface="Calibri" panose="020F0502020204030204" pitchFamily="34" charset="0"/>
              </a:rPr>
              <a:t>.</a:t>
            </a:r>
          </a:p>
          <a:p>
            <a:pPr marL="114300" indent="0" algn="r" rtl="1">
              <a:buNone/>
            </a:pPr>
            <a:endParaRPr lang="he-IL" sz="1400" dirty="0">
              <a:latin typeface="Calibri" panose="020F0502020204030204" pitchFamily="34" charset="0"/>
              <a:cs typeface="Calibri" panose="020F0502020204030204" pitchFamily="34" charset="0"/>
            </a:endParaRPr>
          </a:p>
          <a:p>
            <a:pPr algn="r" rtl="1">
              <a:buFont typeface="Courier New" panose="02070309020205020404" pitchFamily="49" charset="0"/>
              <a:buChar char="o"/>
            </a:pP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57" y="779410"/>
            <a:ext cx="8185769" cy="3790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a:off x="7467600" y="2800350"/>
            <a:ext cx="457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0713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בחירת פורמט</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a:latin typeface="Calibri" panose="020F0502020204030204" pitchFamily="34" charset="0"/>
                <a:cs typeface="Calibri" panose="020F0502020204030204" pitchFamily="34" charset="0"/>
              </a:rPr>
              <a:t>לפני שאנו מתחילים ביצירת הסיפור החדש שלנו, יש לוודא שהפורמט שבו נכתוב את הסיפור הוא העדכני ביותר. הפורמט מכיל את כל הפונקציות, קוד והמשתנים שבעזרתם נוכל לעצב ולבנות את הסיפור בצורה הנוחה והטובה ביותר. על מנת לבדוק באיזה פורמט אנו משתמשים, נעבור על השלבים הבאים:</a:t>
            </a:r>
          </a:p>
          <a:p>
            <a:pPr algn="r" rtl="1"/>
            <a:r>
              <a:rPr lang="he-IL" sz="1400" dirty="0">
                <a:latin typeface="Calibri" panose="020F0502020204030204" pitchFamily="34" charset="0"/>
                <a:cs typeface="Calibri" panose="020F0502020204030204" pitchFamily="34" charset="0"/>
              </a:rPr>
              <a:t>נלחץ על האפשרות </a:t>
            </a:r>
            <a:r>
              <a:rPr lang="en-US" sz="1400" dirty="0">
                <a:latin typeface="Calibri" panose="020F0502020204030204" pitchFamily="34" charset="0"/>
                <a:cs typeface="Calibri" panose="020F0502020204030204" pitchFamily="34" charset="0"/>
              </a:rPr>
              <a:t>Formats</a:t>
            </a:r>
            <a:r>
              <a:rPr lang="he-IL" sz="1400" dirty="0">
                <a:latin typeface="Calibri" panose="020F0502020204030204" pitchFamily="34" charset="0"/>
                <a:cs typeface="Calibri" panose="020F0502020204030204" pitchFamily="34" charset="0"/>
              </a:rPr>
              <a:t>.</a:t>
            </a:r>
          </a:p>
          <a:p>
            <a:pPr algn="r" rtl="1"/>
            <a:r>
              <a:rPr lang="he-IL" sz="1400" dirty="0">
                <a:latin typeface="Calibri" panose="020F0502020204030204" pitchFamily="34" charset="0"/>
                <a:cs typeface="Calibri" panose="020F0502020204030204" pitchFamily="34" charset="0"/>
              </a:rPr>
              <a:t>יפתח לנו חלון קטן עם רשימת הפורמטים שאנו יכולים להשתמש בהם. יש לוודא שהגרסה המתקדמת ביותר היא המסומנת. ניתן לראות שהיא מסומנת בעזרת העיגול המלא.</a:t>
            </a:r>
          </a:p>
          <a:p>
            <a:pPr marL="114300" indent="0" algn="r" rtl="1">
              <a:buNone/>
            </a:pPr>
            <a:r>
              <a:rPr lang="he-IL" sz="1400" dirty="0">
                <a:latin typeface="Calibri" panose="020F0502020204030204" pitchFamily="34" charset="0"/>
                <a:cs typeface="Calibri" panose="020F0502020204030204" pitchFamily="34" charset="0"/>
              </a:rPr>
              <a:t>דבר נוסף שניתן להבחין בו הוא הקישור</a:t>
            </a:r>
            <a:r>
              <a:rPr lang="en-US" sz="1400" dirty="0">
                <a:latin typeface="Calibri" panose="020F0502020204030204" pitchFamily="34" charset="0"/>
                <a:cs typeface="Calibri" panose="020F0502020204030204" pitchFamily="34" charset="0"/>
              </a:rPr>
              <a:t>documentation </a:t>
            </a:r>
            <a:r>
              <a:rPr lang="he-IL" sz="1400" dirty="0">
                <a:latin typeface="Calibri" panose="020F0502020204030204" pitchFamily="34" charset="0"/>
                <a:cs typeface="Calibri" panose="020F0502020204030204" pitchFamily="34" charset="0"/>
              </a:rPr>
              <a:t>, הקישור יכיל את כל ההסברים שאנו צריכים לגבי הפונקציות, המשתנים והשימושים האחרים שניתן לבצע בפורמט זה.</a:t>
            </a:r>
          </a:p>
          <a:p>
            <a:pPr algn="r" rtl="1">
              <a:buFont typeface="Courier New" panose="02070309020205020404" pitchFamily="49" charset="0"/>
              <a:buChar char="o"/>
            </a:pPr>
            <a:endParaRPr lang="en-US"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06" y="779410"/>
            <a:ext cx="8197920" cy="3790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2819400" y="2017786"/>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5638800" y="2266950"/>
            <a:ext cx="0"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259229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יצירת הסיפור</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a:latin typeface="Calibri" panose="020F0502020204030204" pitchFamily="34" charset="0"/>
                <a:cs typeface="Calibri" panose="020F0502020204030204" pitchFamily="34" charset="0"/>
              </a:rPr>
              <a:t>על מנת ליצור סיפור חדש ב </a:t>
            </a:r>
            <a:r>
              <a:rPr lang="en-US" sz="1400" dirty="0">
                <a:latin typeface="Calibri" panose="020F0502020204030204" pitchFamily="34" charset="0"/>
                <a:cs typeface="Calibri" panose="020F0502020204030204" pitchFamily="34" charset="0"/>
              </a:rPr>
              <a:t>Twine</a:t>
            </a:r>
            <a:r>
              <a:rPr lang="he-IL" sz="1400" dirty="0">
                <a:latin typeface="Calibri" panose="020F0502020204030204" pitchFamily="34" charset="0"/>
                <a:cs typeface="Calibri" panose="020F0502020204030204" pitchFamily="34" charset="0"/>
              </a:rPr>
              <a:t> יש ללחוץ כל הכפתור   </a:t>
            </a:r>
          </a:p>
          <a:p>
            <a:pPr marL="114300" indent="0" algn="r" rtl="1">
              <a:buNone/>
            </a:pPr>
            <a:r>
              <a:rPr lang="he-IL" sz="1400" dirty="0">
                <a:latin typeface="Calibri" panose="020F0502020204030204" pitchFamily="34" charset="0"/>
                <a:cs typeface="Calibri" panose="020F0502020204030204" pitchFamily="34" charset="0"/>
              </a:rPr>
              <a:t>לאחר מכן יש לבחור שם לסיפור, ניתן יהיה לשנות את השם גם בהמשך. </a:t>
            </a:r>
          </a:p>
          <a:p>
            <a:pPr marL="114300" indent="0" algn="r" rtl="1">
              <a:buNone/>
            </a:pPr>
            <a:r>
              <a:rPr lang="he-IL" sz="1400" dirty="0">
                <a:latin typeface="Calibri" panose="020F0502020204030204" pitchFamily="34" charset="0"/>
                <a:cs typeface="Calibri" panose="020F0502020204030204" pitchFamily="34" charset="0"/>
              </a:rPr>
              <a:t>לאחר שביצענו את כל השלבים במסך הראשי יופיע הסיפור החדש שלנו.</a:t>
            </a:r>
          </a:p>
          <a:p>
            <a:pPr marL="114300" indent="0" algn="r" rtl="1">
              <a:buNone/>
            </a:pPr>
            <a:r>
              <a:rPr lang="he-IL" sz="1400" dirty="0">
                <a:latin typeface="Calibri" panose="020F0502020204030204" pitchFamily="34" charset="0"/>
                <a:cs typeface="Calibri" panose="020F0502020204030204" pitchFamily="34" charset="0"/>
              </a:rPr>
              <a:t>ככל שהסיפור יהיה מפותח יותר, כך התמונה תשתנה בהתאם מעיגול אחד למספר רב של עיגולים, מספר העיגולים נקבע לפי כמות העמודים שנמצאים בסיפור ובהתאם לצורה שבה הם מסודרים בתוך הסיפור.</a:t>
            </a:r>
          </a:p>
          <a:p>
            <a:pPr marL="114300" indent="0" algn="r" rtl="1">
              <a:buNone/>
            </a:pPr>
            <a:endParaRPr lang="en-US" dirty="0">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733550"/>
            <a:ext cx="1381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57" y="779410"/>
            <a:ext cx="8185769" cy="3790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7162800" y="2190750"/>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450" y="779410"/>
            <a:ext cx="8197376"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5793219" y="1809750"/>
            <a:ext cx="0" cy="2762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317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barn(inVertical)">
                                      <p:cBhvr>
                                        <p:cTn id="19" dur="500"/>
                                        <p:tgtEl>
                                          <p:spTgt spid="205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הכרת עמוד הסיפור</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a:latin typeface="Calibri" panose="020F0502020204030204" pitchFamily="34" charset="0"/>
                <a:cs typeface="Calibri" panose="020F0502020204030204" pitchFamily="34" charset="0"/>
              </a:rPr>
              <a:t>לאחר שניצור את הסיפור נכנס אל עמוד הסיפור.</a:t>
            </a:r>
          </a:p>
          <a:p>
            <a:pPr marL="114300" indent="0" algn="r" rtl="1">
              <a:buNone/>
            </a:pPr>
            <a:r>
              <a:rPr lang="he-IL" sz="1400" dirty="0">
                <a:latin typeface="Calibri" panose="020F0502020204030204" pitchFamily="34" charset="0"/>
                <a:cs typeface="Calibri" panose="020F0502020204030204" pitchFamily="34" charset="0"/>
              </a:rPr>
              <a:t>במסך זה נוכל לפתח את הסיפור שלנו ולהוסיף לו רבדים שונים, אך לפני שנסביר על כל האפשרויות השונות שהמסך הזה מכיל קודם נראה כיצד עלינו לשמור נכון את הסיפור שלנו על מנת למנוע עוגמת נפש בעתיד.</a:t>
            </a:r>
          </a:p>
          <a:p>
            <a:pPr marL="114300" indent="0" algn="r" rtl="1">
              <a:buNone/>
            </a:pPr>
            <a:r>
              <a:rPr lang="he-IL" sz="1400" dirty="0">
                <a:latin typeface="Calibri" panose="020F0502020204030204" pitchFamily="34" charset="0"/>
                <a:cs typeface="Calibri" panose="020F0502020204030204" pitchFamily="34" charset="0"/>
              </a:rPr>
              <a:t>כפי שכבר ציינו מקודם, חשוב מאוד לשמור את הקבצים על מנת שלא ימחק הסיפור שיצרנו ולא תהיה דרך לשחזר אותו!.</a:t>
            </a:r>
          </a:p>
          <a:p>
            <a:pPr marL="114300" indent="0" algn="r" rtl="1">
              <a:buNone/>
            </a:pPr>
            <a:endParaRPr lang="en-US" dirty="0">
              <a:latin typeface="Calibri" panose="020F0502020204030204" pitchFamily="34" charset="0"/>
              <a:cs typeface="Calibri" panose="020F0502020204030204"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71" y="766957"/>
            <a:ext cx="8198425" cy="37859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757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שמירת הסיפור</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17</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a:latin typeface="Calibri" panose="020F0502020204030204" pitchFamily="34" charset="0"/>
                <a:cs typeface="Calibri" panose="020F0502020204030204" pitchFamily="34" charset="0"/>
              </a:rPr>
              <a:t>על מנת לשמור את הקבצים יש לעבור על השלבים הבאים:</a:t>
            </a:r>
          </a:p>
          <a:p>
            <a:pPr algn="r" rtl="1"/>
            <a:r>
              <a:rPr lang="he-IL" sz="1400" dirty="0">
                <a:latin typeface="Calibri" panose="020F0502020204030204" pitchFamily="34" charset="0"/>
                <a:cs typeface="Calibri" panose="020F0502020204030204" pitchFamily="34" charset="0"/>
              </a:rPr>
              <a:t>ניצור תיקייה ייעודית במחשב שלנו, שתכיל את כל הקבצים של הסיפורים השונים. </a:t>
            </a:r>
          </a:p>
          <a:p>
            <a:pPr algn="r" rtl="1"/>
            <a:r>
              <a:rPr lang="he-IL" sz="1400" dirty="0">
                <a:latin typeface="Calibri" panose="020F0502020204030204" pitchFamily="34" charset="0"/>
                <a:cs typeface="Calibri" panose="020F0502020204030204" pitchFamily="34" charset="0"/>
              </a:rPr>
              <a:t>נלחץ על החץ שליד השם שבחרנו לסיפור שלנו, נמצא בפינה שמאלית למטה. החץ יפתח לנו מספר אפשרויות שונות.</a:t>
            </a:r>
          </a:p>
          <a:p>
            <a:pPr algn="r" rtl="1"/>
            <a:r>
              <a:rPr lang="he-IL" sz="1400" dirty="0">
                <a:latin typeface="Calibri" panose="020F0502020204030204" pitchFamily="34" charset="0"/>
                <a:cs typeface="Calibri" panose="020F0502020204030204" pitchFamily="34" charset="0"/>
              </a:rPr>
              <a:t>לאחר מכן נבחר באפשרות </a:t>
            </a:r>
            <a:r>
              <a:rPr lang="en-US" sz="1400" dirty="0">
                <a:latin typeface="Calibri" panose="020F0502020204030204" pitchFamily="34" charset="0"/>
                <a:cs typeface="Calibri" panose="020F0502020204030204" pitchFamily="34" charset="0"/>
              </a:rPr>
              <a:t>Publish to file, </a:t>
            </a:r>
            <a:r>
              <a:rPr lang="he-IL" sz="1400" dirty="0">
                <a:latin typeface="Calibri" panose="020F0502020204030204" pitchFamily="34" charset="0"/>
                <a:cs typeface="Calibri" panose="020F0502020204030204" pitchFamily="34" charset="0"/>
              </a:rPr>
              <a:t> נחפש את התיקייה שבחרנו בסעיף הראשון ובה נשמור את הקובץ </a:t>
            </a:r>
            <a:r>
              <a:rPr lang="en-US" sz="1400" dirty="0">
                <a:latin typeface="Calibri" panose="020F0502020204030204" pitchFamily="34" charset="0"/>
                <a:cs typeface="Calibri" panose="020F0502020204030204" pitchFamily="34" charset="0"/>
              </a:rPr>
              <a:t>html </a:t>
            </a:r>
            <a:r>
              <a:rPr lang="he-IL" sz="1400" dirty="0">
                <a:latin typeface="Calibri" panose="020F0502020204030204" pitchFamily="34" charset="0"/>
                <a:cs typeface="Calibri" panose="020F0502020204030204" pitchFamily="34" charset="0"/>
              </a:rPr>
              <a:t> שנוצר.</a:t>
            </a:r>
          </a:p>
          <a:p>
            <a:pPr marL="114300" indent="0" algn="r" rtl="1">
              <a:buNone/>
            </a:pPr>
            <a:r>
              <a:rPr lang="he-IL" sz="1400" b="1" dirty="0">
                <a:latin typeface="Calibri" panose="020F0502020204030204" pitchFamily="34" charset="0"/>
                <a:cs typeface="Calibri" panose="020F0502020204030204" pitchFamily="34" charset="0"/>
              </a:rPr>
              <a:t> חשוב לשים לב! </a:t>
            </a:r>
            <a:r>
              <a:rPr lang="he-IL" sz="1400" dirty="0">
                <a:latin typeface="Calibri" panose="020F0502020204030204" pitchFamily="34" charset="0"/>
                <a:cs typeface="Calibri" panose="020F0502020204030204" pitchFamily="34" charset="0"/>
              </a:rPr>
              <a:t>במידה ואתה לוחץ על </a:t>
            </a:r>
            <a:r>
              <a:rPr lang="en-US" sz="1400" dirty="0">
                <a:latin typeface="Calibri" panose="020F0502020204030204" pitchFamily="34" charset="0"/>
                <a:cs typeface="Calibri" panose="020F0502020204030204" pitchFamily="34" charset="0"/>
              </a:rPr>
              <a:t>CTRL + S </a:t>
            </a:r>
            <a:r>
              <a:rPr lang="he-IL" sz="1400" dirty="0">
                <a:latin typeface="Calibri" panose="020F0502020204030204" pitchFamily="34" charset="0"/>
                <a:cs typeface="Calibri" panose="020F0502020204030204" pitchFamily="34" charset="0"/>
              </a:rPr>
              <a:t> והתוכנה מציעה לך לשמור את הקבצים בתיקייה הייעודית שבחרת הקובץ לא בהכרח ישמר!!!</a:t>
            </a:r>
          </a:p>
          <a:p>
            <a:pPr marL="114300" indent="0" algn="r" rtl="1">
              <a:buNone/>
            </a:pPr>
            <a:endParaRPr lang="en-US" dirty="0">
              <a:latin typeface="Calibri" panose="020F0502020204030204" pitchFamily="34" charset="0"/>
              <a:cs typeface="Calibri" panose="020F050202020403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52550"/>
            <a:ext cx="2544427" cy="3349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2362200" y="4476750"/>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352551"/>
            <a:ext cx="2544427" cy="2942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1990070" y="4103950"/>
            <a:ext cx="55658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1159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wipe(down)">
                                      <p:cBhvr>
                                        <p:cTn id="19" dur="500"/>
                                        <p:tgtEl>
                                          <p:spTgt spid="307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יצירת עמוד בסיפור</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18</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באמצע המסך מופיע לנו ריבוע קטן שניתן להזיז. הריבוע הזה מייצג עמוד בתוך הסיפור שלנו במידה ואנו יוצרים משחק סיפורי, בנוסף הוא יכול לייצג שיחה בין דמויות.</a:t>
            </a:r>
          </a:p>
          <a:p>
            <a:pPr marL="114300" indent="0" algn="r" rtl="1">
              <a:buNone/>
            </a:pPr>
            <a:r>
              <a:rPr lang="he-IL" sz="1600" dirty="0">
                <a:latin typeface="Calibri" panose="020F0502020204030204" pitchFamily="34" charset="0"/>
                <a:cs typeface="Calibri" panose="020F0502020204030204" pitchFamily="34" charset="0"/>
              </a:rPr>
              <a:t>ניתן להוסיף עמודים חדשים בכמה דרכים שונות: </a:t>
            </a:r>
          </a:p>
          <a:p>
            <a:pPr algn="r" rtl="1"/>
            <a:r>
              <a:rPr lang="he-IL" sz="1600" dirty="0">
                <a:latin typeface="Calibri" panose="020F0502020204030204" pitchFamily="34" charset="0"/>
                <a:cs typeface="Calibri" panose="020F0502020204030204" pitchFamily="34" charset="0"/>
              </a:rPr>
              <a:t>לחיצה על + </a:t>
            </a:r>
            <a:r>
              <a:rPr lang="en-US" sz="1600" dirty="0">
                <a:latin typeface="Calibri" panose="020F0502020204030204" pitchFamily="34" charset="0"/>
                <a:cs typeface="Calibri" panose="020F0502020204030204" pitchFamily="34" charset="0"/>
              </a:rPr>
              <a:t>Passage </a:t>
            </a:r>
            <a:r>
              <a:rPr lang="he-IL" sz="1600" dirty="0">
                <a:latin typeface="Calibri" panose="020F0502020204030204" pitchFamily="34" charset="0"/>
                <a:cs typeface="Calibri" panose="020F0502020204030204" pitchFamily="34" charset="0"/>
              </a:rPr>
              <a:t> הנמצא בפינה הימנית התחתונה של המסך מוסיף ישירות לסיפור שלנו עמוד נוסף.</a:t>
            </a:r>
          </a:p>
          <a:p>
            <a:pPr algn="r" rtl="1"/>
            <a:r>
              <a:rPr lang="he-IL" sz="1600" dirty="0">
                <a:latin typeface="Calibri" panose="020F0502020204030204" pitchFamily="34" charset="0"/>
                <a:cs typeface="Calibri" panose="020F0502020204030204" pitchFamily="34" charset="0"/>
              </a:rPr>
              <a:t>נראה בהמשך!</a:t>
            </a:r>
          </a:p>
          <a:p>
            <a:pPr marL="114300" indent="0" algn="r" rtl="1">
              <a:buNone/>
            </a:pPr>
            <a:endParaRPr lang="en-US" dirty="0">
              <a:latin typeface="Calibri" panose="020F0502020204030204" pitchFamily="34" charset="0"/>
              <a:cs typeface="Calibri" panose="020F0502020204030204"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85" y="2343150"/>
            <a:ext cx="3021012" cy="21513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63" y="2353202"/>
            <a:ext cx="3012433" cy="214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056074" y="3957606"/>
            <a:ext cx="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222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wheel(1)">
                                      <p:cBhvr>
                                        <p:cTn id="12" dur="20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תמיכה בשפות</a:t>
            </a:r>
            <a:br>
              <a:rPr lang="he-IL" sz="3600" dirty="0">
                <a:latin typeface="Calibri" panose="020F0502020204030204" pitchFamily="34" charset="0"/>
                <a:cs typeface="Calibri" panose="020F0502020204030204" pitchFamily="34" charset="0"/>
              </a:rPr>
            </a:br>
            <a:r>
              <a:rPr lang="he-IL" sz="3600" dirty="0">
                <a:latin typeface="Calibri" panose="020F0502020204030204" pitchFamily="34" charset="0"/>
                <a:cs typeface="Calibri" panose="020F0502020204030204" pitchFamily="34" charset="0"/>
              </a:rPr>
              <a:t> תכנות שונות</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19</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HTML</a:t>
            </a:r>
          </a:p>
          <a:p>
            <a:pPr marL="114300" indent="0" algn="r" rtl="1">
              <a:buNone/>
            </a:pPr>
            <a:r>
              <a:rPr lang="he-IL" sz="1600" dirty="0">
                <a:latin typeface="Calibri" panose="020F0502020204030204" pitchFamily="34" charset="0"/>
                <a:cs typeface="Calibri" panose="020F0502020204030204" pitchFamily="34" charset="0"/>
              </a:rPr>
              <a:t>ניתן לכתוב קוד בשפת</a:t>
            </a:r>
            <a:r>
              <a:rPr lang="en-US" sz="1600" dirty="0">
                <a:latin typeface="Calibri" panose="020F0502020204030204" pitchFamily="34" charset="0"/>
                <a:cs typeface="Calibri" panose="020F0502020204030204" pitchFamily="34" charset="0"/>
              </a:rPr>
              <a:t>HTML  </a:t>
            </a:r>
            <a:r>
              <a:rPr lang="he-IL" sz="1600" dirty="0">
                <a:latin typeface="Calibri" panose="020F0502020204030204" pitchFamily="34" charset="0"/>
                <a:cs typeface="Calibri" panose="020F0502020204030204" pitchFamily="34" charset="0"/>
              </a:rPr>
              <a:t> ישירות בתוכן העמוד שאנו יוצרים.  נשתמש בעיקר כשנרצה להגדיר תמונות בעמוד.</a:t>
            </a:r>
            <a:endParaRPr lang="he-IL"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114300" indent="0" algn="r" rtl="1">
              <a:buNone/>
            </a:pP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JavaScript</a:t>
            </a:r>
            <a:endParaRPr lang="he-IL"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114300" indent="0" algn="r" rtl="1">
              <a:buNone/>
            </a:pPr>
            <a:r>
              <a:rPr lang="he-IL" sz="1600" dirty="0">
                <a:latin typeface="Calibri" panose="020F0502020204030204" pitchFamily="34" charset="0"/>
                <a:cs typeface="Calibri" panose="020F0502020204030204" pitchFamily="34" charset="0"/>
              </a:rPr>
              <a:t>מאפשר שימוש בסקריפטים שונים, נשתמש בעיקר כשנרצה להוסיף מוזיקה לעמוד המשחק בעזרת סקריפט.</a:t>
            </a:r>
          </a:p>
          <a:p>
            <a:pPr marL="114300" indent="0" algn="r" rtl="1">
              <a:buNone/>
            </a:pPr>
            <a:r>
              <a:rPr lang="he-IL" sz="1600" dirty="0">
                <a:latin typeface="Calibri" panose="020F0502020204030204" pitchFamily="34" charset="0"/>
                <a:cs typeface="Calibri" panose="020F0502020204030204" pitchFamily="34" charset="0"/>
              </a:rPr>
              <a:t>בתמונה אנו רואים אפשרות הוספת סקריפט זהה לכל העמודים במשחק. </a:t>
            </a:r>
            <a:endParaRPr lang="en-US" sz="1600" dirty="0">
              <a:latin typeface="Calibri" panose="020F0502020204030204" pitchFamily="34" charset="0"/>
              <a:cs typeface="Calibri" panose="020F0502020204030204" pitchFamily="3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31925"/>
            <a:ext cx="2544427" cy="3349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H="1">
            <a:off x="2362200" y="4552950"/>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457706"/>
            <a:ext cx="2544427" cy="2942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flipH="1">
            <a:off x="2320367" y="1962150"/>
            <a:ext cx="55658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4262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57200" y="-100"/>
            <a:ext cx="5486400" cy="10478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עלילה מתפצלת במשחקים</a:t>
            </a:r>
            <a:endParaRPr sz="4400" dirty="0">
              <a:latin typeface="Calibri" panose="020F0502020204030204" pitchFamily="34" charset="0"/>
              <a:cs typeface="Calibri" panose="020F0502020204030204" pitchFamily="34" charset="0"/>
            </a:endParaRPr>
          </a:p>
        </p:txBody>
      </p:sp>
      <p:sp>
        <p:nvSpPr>
          <p:cNvPr id="149" name="Google Shape;149;p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a:t>
            </a:fld>
            <a:endParaRPr/>
          </a:p>
        </p:txBody>
      </p:sp>
      <p:sp>
        <p:nvSpPr>
          <p:cNvPr id="10" name="Google Shape;174;p18"/>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p>
            <a:pPr marL="76200" lvl="0" indent="0" algn="r" rtl="1">
              <a:spcBef>
                <a:spcPts val="600"/>
              </a:spcBef>
              <a:spcAft>
                <a:spcPts val="0"/>
              </a:spcAft>
              <a:buSzPts val="2400"/>
              <a:buNone/>
            </a:pPr>
            <a:r>
              <a:rPr lang="he-IL" dirty="0">
                <a:latin typeface="Calibri" panose="020F0502020204030204" pitchFamily="34" charset="0"/>
                <a:cs typeface="Calibri" panose="020F0502020204030204" pitchFamily="34" charset="0"/>
              </a:rPr>
              <a:t>קיימים משחקים רבים שבהם השחקן יכול לקיים שיחות עם דמויות שונות כאשר כל בחירה של השחקן משנה את מבנה והמשך העלילה. לרוב שיחות אלה הן חלק מהמשחק ולא המשחק כולו.</a:t>
            </a:r>
          </a:p>
          <a:p>
            <a:pPr marL="76200" lvl="0" indent="0" algn="r" rtl="1">
              <a:spcBef>
                <a:spcPts val="600"/>
              </a:spcBef>
              <a:spcAft>
                <a:spcPts val="0"/>
              </a:spcAft>
              <a:buSzPts val="2400"/>
              <a:buNone/>
            </a:pPr>
            <a:endParaRPr lang="he-IL" dirty="0">
              <a:latin typeface="Calibri" panose="020F0502020204030204" pitchFamily="34" charset="0"/>
              <a:cs typeface="Calibri" panose="020F0502020204030204" pitchFamily="34" charset="0"/>
            </a:endParaRPr>
          </a:p>
          <a:p>
            <a:pPr marL="76200" lvl="0" indent="0" algn="r" rtl="1">
              <a:spcBef>
                <a:spcPts val="600"/>
              </a:spcBef>
              <a:spcAft>
                <a:spcPts val="0"/>
              </a:spcAft>
              <a:buSzPts val="2400"/>
              <a:buNone/>
            </a:pPr>
            <a:r>
              <a:rPr lang="he-IL" dirty="0">
                <a:latin typeface="Calibri" panose="020F0502020204030204" pitchFamily="34" charset="0"/>
                <a:cs typeface="Calibri" panose="020F0502020204030204" pitchFamily="34" charset="0"/>
              </a:rPr>
              <a:t>כמו כן, ישנם משחקים שהם משחקים סיפוריים. כלומר, משחקים שבמהלך כל המשחק השחקן מבצע שיחות עם התוכנה.</a:t>
            </a:r>
            <a:endParaRPr lang="en-US" dirty="0">
              <a:latin typeface="Calibri" panose="020F0502020204030204" pitchFamily="34" charset="0"/>
              <a:cs typeface="Calibri" panose="020F0502020204030204" pitchFamily="34" charset="0"/>
            </a:endParaRPr>
          </a:p>
          <a:p>
            <a:pPr marL="76200" lvl="0" indent="0" algn="r" rtl="1">
              <a:spcBef>
                <a:spcPts val="600"/>
              </a:spcBef>
              <a:spcAft>
                <a:spcPts val="0"/>
              </a:spcAft>
              <a:buSzPts val="2400"/>
              <a:buNone/>
            </a:pPr>
            <a:r>
              <a:rPr lang="en-US" dirty="0">
                <a:latin typeface="Calibri" panose="020F0502020204030204" pitchFamily="34" charset="0"/>
                <a:cs typeface="Calibri" panose="020F0502020204030204" pitchFamily="34" charset="0"/>
                <a:hlinkClick r:id="rId3"/>
              </a:rPr>
              <a:t>https://store.steampowered.com/app/1343140/Choices_That_Matter_And_The_Sun_Went_Out/</a:t>
            </a:r>
            <a:endParaRPr lang="en-US" dirty="0">
              <a:latin typeface="Calibri" panose="020F0502020204030204" pitchFamily="34" charset="0"/>
              <a:cs typeface="Calibri" panose="020F0502020204030204" pitchFamily="34" charset="0"/>
            </a:endParaRPr>
          </a:p>
          <a:p>
            <a:pPr marL="76200" lvl="0" indent="0" algn="r" rtl="1">
              <a:spcBef>
                <a:spcPts val="600"/>
              </a:spcBef>
              <a:spcAft>
                <a:spcPts val="0"/>
              </a:spcAft>
              <a:buSzPts val="2400"/>
              <a:buNone/>
            </a:pPr>
            <a:endParaRPr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738" y="130129"/>
            <a:ext cx="4165862" cy="235398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116972"/>
            <a:ext cx="4165862" cy="23432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572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תוכן העמוד</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20</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ניתן ללחוץ על העמוד ולבחור באפשרות לערוך אותו, לאחר מכן יפתח חלון חדש.</a:t>
            </a:r>
          </a:p>
          <a:p>
            <a:pPr marL="114300" indent="0" algn="r" rtl="1">
              <a:buNone/>
            </a:pPr>
            <a:r>
              <a:rPr lang="he-IL" sz="1600" dirty="0">
                <a:latin typeface="Calibri" panose="020F0502020204030204" pitchFamily="34" charset="0"/>
                <a:cs typeface="Calibri" panose="020F0502020204030204" pitchFamily="34" charset="0"/>
              </a:rPr>
              <a:t>החלון מחולק ל-3 חלקים עיקריים:</a:t>
            </a:r>
          </a:p>
          <a:p>
            <a:pPr algn="r" rtl="1"/>
            <a:r>
              <a:rPr lang="he-IL" sz="1400" dirty="0">
                <a:latin typeface="Calibri" panose="020F0502020204030204" pitchFamily="34" charset="0"/>
                <a:cs typeface="Calibri" panose="020F0502020204030204" pitchFamily="34" charset="0"/>
              </a:rPr>
              <a:t>כותרת העמוד. נותנת לנו רמז לתוכן העמוד ומאפשרת לנו לגשת לעמוד מסוים מעמוד אחר.</a:t>
            </a:r>
          </a:p>
          <a:p>
            <a:pPr algn="r" rtl="1"/>
            <a:r>
              <a:rPr lang="he-IL" sz="1400" dirty="0">
                <a:latin typeface="Calibri" panose="020F0502020204030204" pitchFamily="34" charset="0"/>
                <a:cs typeface="Calibri" panose="020F0502020204030204" pitchFamily="34" charset="0"/>
              </a:rPr>
              <a:t>תגיות, ניתן להוסיף לכל עמוד תגיות שונות, על מנת להבדיל אותו מעמודים אחרים או על מנת ליצור מכנה משותף בין מספר עמודים שונים שיהיו בעלי תגית זהה. </a:t>
            </a:r>
          </a:p>
          <a:p>
            <a:pPr algn="r" rtl="1"/>
            <a:r>
              <a:rPr lang="he-IL" sz="1400" dirty="0">
                <a:latin typeface="Calibri" panose="020F0502020204030204" pitchFamily="34" charset="0"/>
                <a:cs typeface="Calibri" panose="020F0502020204030204" pitchFamily="34" charset="0"/>
              </a:rPr>
              <a:t>תוכן העמוד, נוכל לכתוב בו שיחה והשתלשלות אירועים, בנוסף נוכל להעביר את המשתמש לעמוד אחר בהתאם להחלטותיו ולבחירותיו, ניתן לערוך את הטקסט בצורות שונות, להוסיף תמונות ועוד.</a:t>
            </a:r>
          </a:p>
          <a:p>
            <a:pPr marL="114300" indent="0" algn="r" rtl="1">
              <a:buNone/>
            </a:pPr>
            <a:endParaRPr lang="en-US" dirty="0">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20" y="1524757"/>
            <a:ext cx="2895600" cy="30736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20" y="1524757"/>
            <a:ext cx="2897114" cy="30789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323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randombar(horizontal)">
                                      <p:cBhvr>
                                        <p:cTn id="12"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עריכת עמוד הסיפור</a:t>
            </a:r>
            <a:br>
              <a:rPr lang="en-US" sz="3600" dirty="0">
                <a:latin typeface="Calibri" panose="020F0502020204030204" pitchFamily="34" charset="0"/>
                <a:cs typeface="Calibri" panose="020F0502020204030204" pitchFamily="34" charset="0"/>
              </a:rPr>
            </a:br>
            <a:r>
              <a:rPr lang="he-IL" sz="3600" dirty="0">
                <a:latin typeface="Calibri" panose="020F0502020204030204" pitchFamily="34" charset="0"/>
                <a:cs typeface="Calibri" panose="020F0502020204030204" pitchFamily="34" charset="0"/>
              </a:rPr>
              <a:t>קישורים</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21</a:t>
            </a:fld>
            <a:endParaRPr/>
          </a:p>
        </p:txBody>
      </p:sp>
      <p:sp>
        <p:nvSpPr>
          <p:cNvPr id="2" name="Text Placeholder 1"/>
          <p:cNvSpPr>
            <a:spLocks noGrp="1"/>
          </p:cNvSpPr>
          <p:nvPr>
            <p:ph type="body" idx="2"/>
          </p:nvPr>
        </p:nvSpPr>
        <p:spPr>
          <a:xfrm>
            <a:off x="3657600" y="1657350"/>
            <a:ext cx="5029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קיימים מספר סוגים שונים של קישורים </a:t>
            </a:r>
            <a:r>
              <a:rPr lang="en-US" sz="1600" dirty="0">
                <a:latin typeface="Calibri" panose="020F0502020204030204" pitchFamily="34" charset="0"/>
                <a:cs typeface="Calibri" panose="020F0502020204030204" pitchFamily="34" charset="0"/>
              </a:rPr>
              <a:t>(Links) </a:t>
            </a:r>
            <a:r>
              <a:rPr lang="he-IL" sz="1600" dirty="0">
                <a:latin typeface="Calibri" panose="020F0502020204030204" pitchFamily="34" charset="0"/>
                <a:cs typeface="Calibri" panose="020F0502020204030204" pitchFamily="34" charset="0"/>
              </a:rPr>
              <a:t> אחד הסוגים העיקריים הוא קישור שניתן לכתוב בתוכן העמוד אשר ישלח אותנו לעמוד אחר, כלומר ניתן ליצור </a:t>
            </a:r>
            <a:r>
              <a:rPr lang="en-US" sz="1600" dirty="0">
                <a:latin typeface="Calibri" panose="020F0502020204030204" pitchFamily="34" charset="0"/>
                <a:cs typeface="Calibri" panose="020F0502020204030204" pitchFamily="34" charset="0"/>
              </a:rPr>
              <a:t>Link </a:t>
            </a:r>
            <a:r>
              <a:rPr lang="he-IL" sz="1600" dirty="0">
                <a:latin typeface="Calibri" panose="020F0502020204030204" pitchFamily="34" charset="0"/>
                <a:cs typeface="Calibri" panose="020F0502020204030204" pitchFamily="34" charset="0"/>
              </a:rPr>
              <a:t> מעמוד אחד לעמוד אחר בהתאם לבחירת המשתמש.</a:t>
            </a:r>
          </a:p>
          <a:p>
            <a:pPr marL="114300" indent="0" algn="r" rtl="1">
              <a:buNone/>
            </a:pPr>
            <a:r>
              <a:rPr lang="he-IL" sz="1600" dirty="0">
                <a:latin typeface="Calibri" panose="020F0502020204030204" pitchFamily="34" charset="0"/>
                <a:cs typeface="Calibri" panose="020F0502020204030204" pitchFamily="34" charset="0"/>
              </a:rPr>
              <a:t>ניתן ליצור קישור לעמוד שכבר קיים אך במידה ואנו יוצרים קישור לעמוד שטרם קיים, התוכנה תיצור את העמוד עם השם כפי שהעברנו אותו (האפשרות השנייה של יצירת עמוד).</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0801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קישורים</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22</a:t>
            </a:fld>
            <a:endParaRPr/>
          </a:p>
        </p:txBody>
      </p:sp>
      <p:sp>
        <p:nvSpPr>
          <p:cNvPr id="2" name="Text Placeholder 1"/>
          <p:cNvSpPr>
            <a:spLocks noGrp="1"/>
          </p:cNvSpPr>
          <p:nvPr>
            <p:ph type="body" idx="2"/>
          </p:nvPr>
        </p:nvSpPr>
        <p:spPr>
          <a:xfrm>
            <a:off x="3657600" y="1657350"/>
            <a:ext cx="5029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ישנן 3 דרכים לבצע זאת:</a:t>
            </a:r>
          </a:p>
          <a:p>
            <a:pPr algn="r" rtl="1"/>
            <a:r>
              <a:rPr lang="en-US" sz="1600" dirty="0">
                <a:latin typeface="Calibri" panose="020F0502020204030204" pitchFamily="34" charset="0"/>
                <a:cs typeface="Calibri" panose="020F0502020204030204" pitchFamily="34" charset="0"/>
              </a:rPr>
              <a:t>[[link text -&gt; passage name]]</a:t>
            </a:r>
            <a:r>
              <a:rPr lang="he-IL" sz="1600" dirty="0">
                <a:latin typeface="Calibri" panose="020F0502020204030204" pitchFamily="34" charset="0"/>
                <a:cs typeface="Calibri" panose="020F0502020204030204" pitchFamily="34" charset="0"/>
              </a:rPr>
              <a:t> ה </a:t>
            </a:r>
            <a:r>
              <a:rPr lang="en-US" sz="1600" dirty="0">
                <a:latin typeface="Calibri" panose="020F0502020204030204" pitchFamily="34" charset="0"/>
                <a:cs typeface="Calibri" panose="020F0502020204030204" pitchFamily="34" charset="0"/>
              </a:rPr>
              <a:t>link text</a:t>
            </a:r>
            <a:r>
              <a:rPr lang="he-IL" sz="1600" dirty="0">
                <a:latin typeface="Calibri" panose="020F0502020204030204" pitchFamily="34" charset="0"/>
                <a:cs typeface="Calibri" panose="020F0502020204030204" pitchFamily="34" charset="0"/>
              </a:rPr>
              <a:t> הוא הטקסט שאותו המשתמש רואה ובוא הוא בוחר, לאחר שהמשתמש בחר אפשרות זאת הלינק מועבר ל </a:t>
            </a:r>
            <a:r>
              <a:rPr lang="en-US" sz="1600" dirty="0">
                <a:latin typeface="Calibri" panose="020F0502020204030204" pitchFamily="34" charset="0"/>
                <a:cs typeface="Calibri" panose="020F0502020204030204" pitchFamily="34" charset="0"/>
              </a:rPr>
              <a:t>passage name </a:t>
            </a:r>
            <a:r>
              <a:rPr lang="he-IL" sz="1600" dirty="0">
                <a:latin typeface="Calibri" panose="020F0502020204030204" pitchFamily="34" charset="0"/>
                <a:cs typeface="Calibri" panose="020F0502020204030204" pitchFamily="34" charset="0"/>
              </a:rPr>
              <a:t> בעזרת הכותרת של העמוד, כלומר ב </a:t>
            </a:r>
            <a:r>
              <a:rPr lang="en-US" sz="1600" dirty="0">
                <a:latin typeface="Calibri" panose="020F0502020204030204" pitchFamily="34" charset="0"/>
                <a:cs typeface="Calibri" panose="020F0502020204030204" pitchFamily="34" charset="0"/>
              </a:rPr>
              <a:t>passage name </a:t>
            </a:r>
            <a:r>
              <a:rPr lang="he-IL" sz="1600" dirty="0">
                <a:latin typeface="Calibri" panose="020F0502020204030204" pitchFamily="34" charset="0"/>
                <a:cs typeface="Calibri" panose="020F0502020204030204" pitchFamily="34" charset="0"/>
              </a:rPr>
              <a:t> נרשום את הכותרת של העמוד אליו אנו רוצים לעבור.</a:t>
            </a:r>
          </a:p>
          <a:p>
            <a:pPr algn="r" rtl="1"/>
            <a:r>
              <a:rPr lang="en-US" sz="1600" dirty="0">
                <a:latin typeface="Calibri" panose="020F0502020204030204" pitchFamily="34" charset="0"/>
                <a:cs typeface="Calibri" panose="020F0502020204030204" pitchFamily="34" charset="0"/>
              </a:rPr>
              <a:t>[[link text &lt;- passage name]]</a:t>
            </a:r>
            <a:r>
              <a:rPr lang="he-IL" sz="1600" dirty="0">
                <a:latin typeface="Calibri" panose="020F0502020204030204" pitchFamily="34" charset="0"/>
                <a:cs typeface="Calibri" panose="020F0502020204030204" pitchFamily="34" charset="0"/>
              </a:rPr>
              <a:t> אותו דבר כמו באפשרות מספר 1.</a:t>
            </a:r>
          </a:p>
          <a:p>
            <a:pPr algn="r" rtl="1"/>
            <a:r>
              <a:rPr lang="en-US" sz="1600" dirty="0">
                <a:latin typeface="Calibri" panose="020F0502020204030204" pitchFamily="34" charset="0"/>
                <a:cs typeface="Calibri" panose="020F0502020204030204" pitchFamily="34" charset="0"/>
              </a:rPr>
              <a:t>passage name]]</a:t>
            </a:r>
            <a:r>
              <a:rPr lang="he-IL" sz="1600" dirty="0">
                <a:latin typeface="Calibri" panose="020F0502020204030204" pitchFamily="34" charset="0"/>
                <a:cs typeface="Calibri" panose="020F0502020204030204" pitchFamily="34" charset="0"/>
              </a:rPr>
              <a:t>]] המשתמש רואה את הכותרת של העמוד אליו הוא מועבר ללא טקסט אחר שנכתב במיוחד. </a:t>
            </a:r>
          </a:p>
          <a:p>
            <a:pPr marL="114300" indent="0" algn="r" rtl="1">
              <a:buNone/>
            </a:pPr>
            <a:r>
              <a:rPr lang="he-IL" sz="1600" dirty="0">
                <a:latin typeface="Calibri" panose="020F0502020204030204" pitchFamily="34" charset="0"/>
                <a:cs typeface="Calibri" panose="020F0502020204030204" pitchFamily="34" charset="0"/>
              </a:rPr>
              <a:t> </a:t>
            </a:r>
          </a:p>
          <a:p>
            <a:pPr marL="114300" indent="0" algn="r" rtl="1">
              <a:buNone/>
            </a:pPr>
            <a:endParaRPr lang="en-US" dirty="0">
              <a:latin typeface="Calibri" panose="020F0502020204030204" pitchFamily="34" charset="0"/>
              <a:cs typeface="Calibri" panose="020F0502020204030204"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304800" y="2038350"/>
            <a:ext cx="3276600" cy="2209800"/>
          </a:xfrm>
          <a:prstGeom prst="rect">
            <a:avLst/>
          </a:prstGeom>
          <a:ln>
            <a:noFill/>
          </a:ln>
          <a:effectLst>
            <a:outerShdw blurRad="292100" dist="139700" dir="2700000" algn="tl" rotWithShape="0">
              <a:srgbClr val="333333">
                <a:alpha val="65000"/>
              </a:srgbClr>
            </a:outerShdw>
          </a:effectLst>
        </p:spPr>
      </p:pic>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3743893" y="133350"/>
            <a:ext cx="5064760" cy="2388870"/>
          </a:xfrm>
          <a:prstGeom prst="rect">
            <a:avLst/>
          </a:prstGeom>
          <a:ln>
            <a:noFill/>
          </a:ln>
          <a:effectLst>
            <a:outerShdw blurRad="292100" dist="139700" dir="2700000" algn="tl" rotWithShape="0">
              <a:srgbClr val="333333">
                <a:alpha val="65000"/>
              </a:srgbClr>
            </a:outerShdw>
          </a:effectLst>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3657600" y="1657350"/>
            <a:ext cx="5410201" cy="3343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975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lvl="0"/>
            <a:r>
              <a:rPr lang="en-US" sz="3600" dirty="0">
                <a:latin typeface="Calibri" panose="020F0502020204030204" pitchFamily="34" charset="0"/>
                <a:cs typeface="Calibri" panose="020F0502020204030204" pitchFamily="34" charset="0"/>
              </a:rPr>
              <a:t>Edit Story Stylesheet</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23</a:t>
            </a:fld>
            <a:endParaRPr/>
          </a:p>
        </p:txBody>
      </p:sp>
      <p:sp>
        <p:nvSpPr>
          <p:cNvPr id="2" name="Text Placeholder 1"/>
          <p:cNvSpPr>
            <a:spLocks noGrp="1"/>
          </p:cNvSpPr>
          <p:nvPr>
            <p:ph type="body" idx="2"/>
          </p:nvPr>
        </p:nvSpPr>
        <p:spPr>
          <a:xfrm>
            <a:off x="3657600" y="1657350"/>
            <a:ext cx="5029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בחלון זה אנו יכולים לשנות את כל הערכים ההתחלתיים שניתנים לסיפור שלנו מבחינת נראות. הערכים שאנו כותבים בחלון זה משפיעים על כל העמודים בסיפור שלנו באותה צורה.</a:t>
            </a:r>
          </a:p>
          <a:p>
            <a:pPr marL="114300" indent="0" algn="r" rtl="1">
              <a:buNone/>
            </a:pPr>
            <a:r>
              <a:rPr lang="he-IL" sz="1600" dirty="0">
                <a:latin typeface="Calibri" panose="020F0502020204030204" pitchFamily="34" charset="0"/>
                <a:cs typeface="Calibri" panose="020F0502020204030204" pitchFamily="34" charset="0"/>
              </a:rPr>
              <a:t>כלומר אם נרצה לבצע שינוי גורף לכל העמודים בסיפור שלנו נשתמש בחלון זה.</a:t>
            </a:r>
          </a:p>
          <a:p>
            <a:pPr marL="114300" indent="0" algn="r" rtl="1">
              <a:buNone/>
            </a:pPr>
            <a:r>
              <a:rPr lang="he-IL" sz="1600" dirty="0">
                <a:latin typeface="Calibri" panose="020F0502020204030204" pitchFamily="34" charset="0"/>
                <a:cs typeface="Calibri" panose="020F0502020204030204" pitchFamily="34" charset="0"/>
              </a:rPr>
              <a:t>על מנת לשנות עמוד בצורה אינדיבידואלית עלינו לכתוב קוד ספציפי בתוכן העמוד.</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31925"/>
            <a:ext cx="2544427" cy="3349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2362200" y="4552950"/>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457706"/>
            <a:ext cx="2544427" cy="2942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H="1">
            <a:off x="2286000" y="2266950"/>
            <a:ext cx="55658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3906170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ctrTitle" idx="4294967295"/>
          </p:nvPr>
        </p:nvSpPr>
        <p:spPr>
          <a:xfrm>
            <a:off x="457200" y="1850350"/>
            <a:ext cx="54861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7200" dirty="0"/>
              <a:t>נ</a:t>
            </a:r>
            <a:r>
              <a:rPr lang="he-IL" sz="7200" dirty="0">
                <a:latin typeface="Calibri" panose="020F0502020204030204" pitchFamily="34" charset="0"/>
                <a:cs typeface="Calibri" panose="020F0502020204030204" pitchFamily="34" charset="0"/>
              </a:rPr>
              <a:t>עבור להדגמה!</a:t>
            </a:r>
            <a:endParaRPr sz="7200" dirty="0">
              <a:latin typeface="Calibri" panose="020F0502020204030204" pitchFamily="34" charset="0"/>
              <a:cs typeface="Calibri" panose="020F0502020204030204" pitchFamily="34" charset="0"/>
            </a:endParaRPr>
          </a:p>
        </p:txBody>
      </p:sp>
      <p:sp>
        <p:nvSpPr>
          <p:cNvPr id="181" name="Google Shape;181;p19"/>
          <p:cNvSpPr txBox="1">
            <a:spLocks noGrp="1"/>
          </p:cNvSpPr>
          <p:nvPr>
            <p:ph type="subTitle" idx="4294967295"/>
          </p:nvPr>
        </p:nvSpPr>
        <p:spPr>
          <a:xfrm>
            <a:off x="457200" y="2992752"/>
            <a:ext cx="54861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he-IL" sz="1800" dirty="0">
                <a:solidFill>
                  <a:srgbClr val="FFFFFF"/>
                </a:solidFill>
                <a:latin typeface="Calibri" panose="020F0502020204030204" pitchFamily="34" charset="0"/>
                <a:cs typeface="Calibri" panose="020F0502020204030204" pitchFamily="34" charset="0"/>
              </a:rPr>
              <a:t>ניצור סיפור חדש ביחד</a:t>
            </a:r>
            <a:endParaRPr sz="1800" dirty="0">
              <a:solidFill>
                <a:srgbClr val="FFFFFF"/>
              </a:solidFill>
              <a:latin typeface="Calibri" panose="020F0502020204030204" pitchFamily="34" charset="0"/>
              <a:cs typeface="Calibri" panose="020F0502020204030204" pitchFamily="34" charset="0"/>
            </a:endParaRPr>
          </a:p>
        </p:txBody>
      </p:sp>
      <p:sp>
        <p:nvSpPr>
          <p:cNvPr id="195" name="Google Shape;195;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24</a:t>
            </a:fld>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ctrTitle" idx="4294967295"/>
          </p:nvPr>
        </p:nvSpPr>
        <p:spPr>
          <a:xfrm>
            <a:off x="228600" y="971550"/>
            <a:ext cx="6019800" cy="27244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he-IL" sz="6000" dirty="0">
                <a:latin typeface="Calibri" panose="020F0502020204030204" pitchFamily="34" charset="0"/>
                <a:cs typeface="Calibri" panose="020F0502020204030204" pitchFamily="34" charset="0"/>
              </a:rPr>
              <a:t>איך נעבור</a:t>
            </a:r>
            <a:br>
              <a:rPr lang="he-IL" sz="6000" dirty="0">
                <a:latin typeface="Calibri" panose="020F0502020204030204" pitchFamily="34" charset="0"/>
                <a:cs typeface="Calibri" panose="020F0502020204030204" pitchFamily="34" charset="0"/>
              </a:rPr>
            </a:br>
            <a:r>
              <a:rPr lang="he-IL" sz="6000" dirty="0">
                <a:latin typeface="Calibri" panose="020F0502020204030204" pitchFamily="34" charset="0"/>
                <a:cs typeface="Calibri" panose="020F0502020204030204" pitchFamily="34" charset="0"/>
              </a:rPr>
              <a:t> מ </a:t>
            </a:r>
            <a:r>
              <a:rPr lang="en-US" sz="6000" dirty="0">
                <a:latin typeface="Calibri" panose="020F0502020204030204" pitchFamily="34" charset="0"/>
                <a:cs typeface="Calibri" panose="020F0502020204030204" pitchFamily="34" charset="0"/>
              </a:rPr>
              <a:t>Twine </a:t>
            </a:r>
            <a:r>
              <a:rPr lang="he-IL" sz="6000" dirty="0">
                <a:latin typeface="Calibri" panose="020F0502020204030204" pitchFamily="34" charset="0"/>
                <a:cs typeface="Calibri" panose="020F0502020204030204" pitchFamily="34" charset="0"/>
              </a:rPr>
              <a:t> ל </a:t>
            </a:r>
            <a:r>
              <a:rPr lang="en-US" sz="6000" dirty="0">
                <a:latin typeface="Calibri" panose="020F0502020204030204" pitchFamily="34" charset="0"/>
                <a:cs typeface="Calibri" panose="020F0502020204030204" pitchFamily="34" charset="0"/>
              </a:rPr>
              <a:t>Unity</a:t>
            </a:r>
            <a:r>
              <a:rPr lang="he-IL" sz="6000" dirty="0">
                <a:latin typeface="Calibri" panose="020F0502020204030204" pitchFamily="34" charset="0"/>
                <a:cs typeface="Calibri" panose="020F0502020204030204" pitchFamily="34" charset="0"/>
              </a:rPr>
              <a:t>?</a:t>
            </a:r>
            <a:endParaRPr sz="7200" dirty="0">
              <a:latin typeface="Calibri" panose="020F0502020204030204" pitchFamily="34" charset="0"/>
              <a:cs typeface="Calibri" panose="020F0502020204030204" pitchFamily="34" charset="0"/>
            </a:endParaRPr>
          </a:p>
        </p:txBody>
      </p:sp>
      <p:sp>
        <p:nvSpPr>
          <p:cNvPr id="195" name="Google Shape;195;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25</a:t>
            </a:fld>
            <a:endParaRPr>
              <a:solidFill>
                <a:srgbClr val="FFFFFF"/>
              </a:solidFill>
            </a:endParaRPr>
          </a:p>
        </p:txBody>
      </p:sp>
    </p:spTree>
    <p:extLst>
      <p:ext uri="{BB962C8B-B14F-4D97-AF65-F5344CB8AC3E}">
        <p14:creationId xmlns:p14="http://schemas.microsoft.com/office/powerpoint/2010/main" val="3703301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latin typeface="Calibri" panose="020F0502020204030204" pitchFamily="34" charset="0"/>
                <a:cs typeface="Calibri" panose="020F0502020204030204" pitchFamily="34" charset="0"/>
              </a:rPr>
              <a:t>Cradle</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26</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en-US" sz="1600" dirty="0">
                <a:latin typeface="Calibri" panose="020F0502020204030204" pitchFamily="34" charset="0"/>
                <a:cs typeface="Calibri" panose="020F0502020204030204" pitchFamily="34" charset="0"/>
              </a:rPr>
              <a:t>Cradle</a:t>
            </a:r>
            <a:r>
              <a:rPr lang="he-IL" sz="1600" dirty="0">
                <a:latin typeface="Calibri" panose="020F0502020204030204" pitchFamily="34" charset="0"/>
                <a:cs typeface="Calibri" panose="020F0502020204030204" pitchFamily="34" charset="0"/>
              </a:rPr>
              <a:t> בעברו היה נקרא </a:t>
            </a:r>
            <a:r>
              <a:rPr lang="en-US" sz="1600" dirty="0" err="1">
                <a:latin typeface="Calibri" panose="020F0502020204030204" pitchFamily="34" charset="0"/>
                <a:cs typeface="Calibri" panose="020F0502020204030204" pitchFamily="34" charset="0"/>
              </a:rPr>
              <a:t>UnityTwine</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הוא תוסף ל</a:t>
            </a:r>
            <a:r>
              <a:rPr lang="en-US" sz="1600" dirty="0">
                <a:latin typeface="Calibri" panose="020F0502020204030204" pitchFamily="34" charset="0"/>
                <a:cs typeface="Calibri" panose="020F0502020204030204" pitchFamily="34" charset="0"/>
              </a:rPr>
              <a:t>Unity</a:t>
            </a:r>
            <a:r>
              <a:rPr lang="he-IL" sz="1600" dirty="0">
                <a:latin typeface="Calibri" panose="020F0502020204030204" pitchFamily="34" charset="0"/>
                <a:cs typeface="Calibri" panose="020F0502020204030204" pitchFamily="34" charset="0"/>
              </a:rPr>
              <a:t> המאפשר למפתח גישה לכל האפשריות של </a:t>
            </a:r>
            <a:r>
              <a:rPr lang="en-US" sz="1600" dirty="0">
                <a:latin typeface="Calibri" panose="020F0502020204030204" pitchFamily="34" charset="0"/>
                <a:cs typeface="Calibri" panose="020F0502020204030204" pitchFamily="34" charset="0"/>
              </a:rPr>
              <a:t>story-telling </a:t>
            </a:r>
            <a:r>
              <a:rPr lang="he-IL" sz="1600" dirty="0">
                <a:latin typeface="Calibri" panose="020F0502020204030204" pitchFamily="34" charset="0"/>
                <a:cs typeface="Calibri" panose="020F0502020204030204" pitchFamily="34" charset="0"/>
              </a:rPr>
              <a:t> במשחק.</a:t>
            </a:r>
            <a:endParaRPr lang="en-US" sz="1600" dirty="0">
              <a:latin typeface="Calibri" panose="020F0502020204030204" pitchFamily="34" charset="0"/>
              <a:cs typeface="Calibri" panose="020F0502020204030204" pitchFamily="34" charset="0"/>
            </a:endParaRPr>
          </a:p>
          <a:p>
            <a:pPr marL="114300" indent="0" algn="r" rtl="1">
              <a:buNone/>
            </a:pPr>
            <a:r>
              <a:rPr lang="he-IL" sz="1600" dirty="0">
                <a:latin typeface="Calibri" panose="020F0502020204030204" pitchFamily="34" charset="0"/>
                <a:cs typeface="Calibri" panose="020F0502020204030204" pitchFamily="34" charset="0"/>
              </a:rPr>
              <a:t>הוא מייבא סיפורי </a:t>
            </a:r>
            <a:r>
              <a:rPr lang="en-US" sz="1600" dirty="0">
                <a:latin typeface="Calibri" panose="020F0502020204030204" pitchFamily="34" charset="0"/>
                <a:cs typeface="Calibri" panose="020F0502020204030204" pitchFamily="34" charset="0"/>
              </a:rPr>
              <a:t>Twine </a:t>
            </a:r>
            <a:r>
              <a:rPr lang="he-IL" sz="1600" dirty="0">
                <a:latin typeface="Calibri" panose="020F0502020204030204" pitchFamily="34" charset="0"/>
                <a:cs typeface="Calibri" panose="020F0502020204030204" pitchFamily="34" charset="0"/>
              </a:rPr>
              <a:t> מריץ אותם ומקל על הוספות אינטראקטיביות מותאמת אישית באמצעות סקריפטים.</a:t>
            </a:r>
          </a:p>
          <a:p>
            <a:pPr marL="114300" indent="0" algn="r" rtl="1">
              <a:buNone/>
            </a:pPr>
            <a:r>
              <a:rPr lang="he-IL" sz="1600" dirty="0">
                <a:latin typeface="Calibri" panose="020F0502020204030204" pitchFamily="34" charset="0"/>
                <a:cs typeface="Calibri" panose="020F0502020204030204" pitchFamily="34" charset="0"/>
              </a:rPr>
              <a:t>כותבים יכולים לעצב ולבחון את סיפוריהם באופן עצמאי.</a:t>
            </a:r>
          </a:p>
          <a:p>
            <a:pPr marL="114300" indent="0" algn="r" rtl="1">
              <a:buNone/>
            </a:pPr>
            <a:r>
              <a:rPr lang="he-IL" sz="1600" dirty="0">
                <a:latin typeface="Calibri" panose="020F0502020204030204" pitchFamily="34" charset="0"/>
                <a:cs typeface="Calibri" panose="020F0502020204030204" pitchFamily="34" charset="0"/>
              </a:rPr>
              <a:t>מתכנתים יכולים לפתח את האינטראקציה והתצוגה מבלי לדאוג לבקרת זרימה.</a:t>
            </a:r>
          </a:p>
          <a:p>
            <a:pPr marL="114300" indent="0" algn="r" rtl="1">
              <a:buNone/>
            </a:pPr>
            <a:r>
              <a:rPr lang="he-IL" sz="1600" dirty="0">
                <a:latin typeface="Calibri" panose="020F0502020204030204" pitchFamily="34" charset="0"/>
                <a:cs typeface="Calibri" panose="020F0502020204030204" pitchFamily="34" charset="0"/>
              </a:rPr>
              <a:t>כשמורידים את </a:t>
            </a:r>
            <a:r>
              <a:rPr lang="en-US" sz="1600" dirty="0">
                <a:latin typeface="Calibri" panose="020F0502020204030204" pitchFamily="34" charset="0"/>
                <a:cs typeface="Calibri" panose="020F0502020204030204" pitchFamily="34" charset="0"/>
              </a:rPr>
              <a:t>Cradle </a:t>
            </a:r>
            <a:r>
              <a:rPr lang="he-IL" sz="1600" dirty="0">
                <a:latin typeface="Calibri" panose="020F0502020204030204" pitchFamily="34" charset="0"/>
                <a:cs typeface="Calibri" panose="020F0502020204030204" pitchFamily="34" charset="0"/>
              </a:rPr>
              <a:t> ל</a:t>
            </a:r>
            <a:r>
              <a:rPr lang="en-US" sz="1600" dirty="0">
                <a:latin typeface="Calibri" panose="020F0502020204030204" pitchFamily="34" charset="0"/>
                <a:cs typeface="Calibri" panose="020F0502020204030204" pitchFamily="34" charset="0"/>
              </a:rPr>
              <a:t> Unity</a:t>
            </a:r>
            <a:r>
              <a:rPr lang="he-IL" sz="1600" dirty="0">
                <a:latin typeface="Calibri" panose="020F0502020204030204" pitchFamily="34" charset="0"/>
                <a:cs typeface="Calibri" panose="020F0502020204030204" pitchFamily="34" charset="0"/>
              </a:rPr>
              <a:t>הוא מאחד בין שני העולמות ומקל על המשתמש.</a:t>
            </a:r>
          </a:p>
          <a:p>
            <a:pPr marL="114300" indent="0" algn="r" rtl="1">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3559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הורדה</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27</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ניתן להוריד את </a:t>
            </a:r>
            <a:r>
              <a:rPr lang="en-US" sz="1600" dirty="0">
                <a:latin typeface="Calibri" panose="020F0502020204030204" pitchFamily="34" charset="0"/>
                <a:cs typeface="Calibri" panose="020F0502020204030204" pitchFamily="34" charset="0"/>
              </a:rPr>
              <a:t>Cradle</a:t>
            </a:r>
            <a:r>
              <a:rPr lang="he-IL" sz="1600" dirty="0">
                <a:latin typeface="Calibri" panose="020F0502020204030204" pitchFamily="34" charset="0"/>
                <a:cs typeface="Calibri" panose="020F0502020204030204" pitchFamily="34" charset="0"/>
              </a:rPr>
              <a:t> בשני דרכים, אך הדרך הקלה ביותר היא הורדה ישירה מה</a:t>
            </a:r>
            <a:r>
              <a:rPr lang="en-US" sz="1600" dirty="0">
                <a:latin typeface="Calibri" panose="020F0502020204030204" pitchFamily="34" charset="0"/>
                <a:cs typeface="Calibri" panose="020F0502020204030204" pitchFamily="34" charset="0"/>
              </a:rPr>
              <a:t>Asset Store </a:t>
            </a:r>
            <a:r>
              <a:rPr lang="he-IL" sz="1600" dirty="0">
                <a:latin typeface="Calibri" panose="020F0502020204030204" pitchFamily="34" charset="0"/>
                <a:cs typeface="Calibri" panose="020F0502020204030204" pitchFamily="34" charset="0"/>
              </a:rPr>
              <a:t> ב </a:t>
            </a:r>
            <a:r>
              <a:rPr lang="en-US" sz="1600" dirty="0">
                <a:latin typeface="Calibri" panose="020F0502020204030204" pitchFamily="34" charset="0"/>
                <a:cs typeface="Calibri" panose="020F0502020204030204" pitchFamily="34" charset="0"/>
              </a:rPr>
              <a:t>Unity</a:t>
            </a:r>
            <a:r>
              <a:rPr lang="he-IL" sz="1600" dirty="0">
                <a:latin typeface="Calibri" panose="020F0502020204030204" pitchFamily="34" charset="0"/>
                <a:cs typeface="Calibri" panose="020F0502020204030204" pitchFamily="34" charset="0"/>
              </a:rPr>
              <a:t>. </a:t>
            </a:r>
          </a:p>
          <a:p>
            <a:pPr marL="114300" indent="0" algn="r" rtl="1">
              <a:buNone/>
            </a:pPr>
            <a:r>
              <a:rPr lang="he-IL" sz="1600" dirty="0">
                <a:latin typeface="Calibri" panose="020F0502020204030204" pitchFamily="34" charset="0"/>
                <a:cs typeface="Calibri" panose="020F0502020204030204" pitchFamily="34" charset="0"/>
              </a:rPr>
              <a:t>נפתח את ה</a:t>
            </a:r>
            <a:r>
              <a:rPr lang="en-US" sz="1600" dirty="0">
                <a:latin typeface="Calibri" panose="020F0502020204030204" pitchFamily="34" charset="0"/>
                <a:cs typeface="Calibri" panose="020F0502020204030204" pitchFamily="34" charset="0"/>
              </a:rPr>
              <a:t>Asset Store</a:t>
            </a:r>
            <a:r>
              <a:rPr lang="he-IL" sz="1600" dirty="0">
                <a:latin typeface="Calibri" panose="020F0502020204030204" pitchFamily="34" charset="0"/>
                <a:cs typeface="Calibri" panose="020F0502020204030204" pitchFamily="34" charset="0"/>
              </a:rPr>
              <a:t>.</a:t>
            </a:r>
          </a:p>
          <a:p>
            <a:pPr marL="114300" indent="0" algn="r" rtl="1">
              <a:buNone/>
            </a:pPr>
            <a:r>
              <a:rPr lang="he-IL" sz="1600" dirty="0">
                <a:latin typeface="Calibri" panose="020F0502020204030204" pitchFamily="34" charset="0"/>
                <a:cs typeface="Calibri" panose="020F0502020204030204" pitchFamily="34" charset="0"/>
              </a:rPr>
              <a:t>נרשום בחיפוש </a:t>
            </a:r>
            <a:r>
              <a:rPr lang="en-US" sz="1600" dirty="0">
                <a:latin typeface="Calibri" panose="020F0502020204030204" pitchFamily="34" charset="0"/>
                <a:cs typeface="Calibri" panose="020F0502020204030204" pitchFamily="34" charset="0"/>
              </a:rPr>
              <a:t>Cradle</a:t>
            </a:r>
            <a:r>
              <a:rPr lang="he-IL" sz="1600" dirty="0">
                <a:latin typeface="Calibri" panose="020F0502020204030204" pitchFamily="34" charset="0"/>
                <a:cs typeface="Calibri" panose="020F0502020204030204" pitchFamily="34" charset="0"/>
              </a:rPr>
              <a:t>.</a:t>
            </a:r>
          </a:p>
          <a:p>
            <a:pPr marL="114300" indent="0" algn="r" rtl="1">
              <a:buNone/>
            </a:pPr>
            <a:r>
              <a:rPr lang="he-IL" sz="1600" dirty="0">
                <a:latin typeface="Calibri" panose="020F0502020204030204" pitchFamily="34" charset="0"/>
                <a:cs typeface="Calibri" panose="020F0502020204030204" pitchFamily="34" charset="0"/>
              </a:rPr>
              <a:t>מלחץ על האפשרות הראשונה.</a:t>
            </a:r>
          </a:p>
          <a:p>
            <a:pPr marL="114300" indent="0" algn="r" rtl="1">
              <a:buNone/>
            </a:pPr>
            <a:r>
              <a:rPr lang="he-IL" sz="1600" dirty="0">
                <a:latin typeface="Calibri" panose="020F0502020204030204" pitchFamily="34" charset="0"/>
                <a:cs typeface="Calibri" panose="020F0502020204030204" pitchFamily="34" charset="0"/>
              </a:rPr>
              <a:t>נוריד ונלחץ </a:t>
            </a:r>
            <a:r>
              <a:rPr lang="en-US" sz="1600" dirty="0">
                <a:latin typeface="Calibri" panose="020F0502020204030204" pitchFamily="34" charset="0"/>
                <a:cs typeface="Calibri" panose="020F0502020204030204" pitchFamily="34" charset="0"/>
              </a:rPr>
              <a:t>import</a:t>
            </a:r>
            <a:r>
              <a:rPr lang="he-IL" sz="1600" dirty="0">
                <a:latin typeface="Calibri" panose="020F0502020204030204" pitchFamily="34" charset="0"/>
                <a:cs typeface="Calibri" panose="020F0502020204030204" pitchFamily="34" charset="0"/>
              </a:rPr>
              <a:t> לתוך </a:t>
            </a:r>
            <a:r>
              <a:rPr lang="he-IL" sz="1600" dirty="0" err="1">
                <a:latin typeface="Calibri" panose="020F0502020204030204" pitchFamily="34" charset="0"/>
                <a:cs typeface="Calibri" panose="020F0502020204030204" pitchFamily="34" charset="0"/>
              </a:rPr>
              <a:t>הפרוייקט</a:t>
            </a:r>
            <a:r>
              <a:rPr lang="he-IL" sz="1600" dirty="0">
                <a:latin typeface="Calibri" panose="020F0502020204030204" pitchFamily="34" charset="0"/>
                <a:cs typeface="Calibri" panose="020F0502020204030204" pitchFamily="34" charset="0"/>
              </a:rPr>
              <a:t> שלנו.</a:t>
            </a:r>
          </a:p>
          <a:p>
            <a:pPr marL="114300" indent="0" algn="r" rtl="1">
              <a:buNone/>
            </a:pPr>
            <a:endParaRPr lang="en-US"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3" y="301483"/>
            <a:ext cx="8077200" cy="44555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90600" y="301483"/>
            <a:ext cx="685800" cy="1366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84" y="301482"/>
            <a:ext cx="8077200" cy="444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5410200" y="1123950"/>
            <a:ext cx="0" cy="457200"/>
          </a:xfrm>
          <a:prstGeom prst="straightConnector1">
            <a:avLst/>
          </a:prstGeom>
          <a:ln w="38100">
            <a:solidFill>
              <a:srgbClr val="C00000"/>
            </a:solidFill>
            <a:tailEnd type="arrow"/>
          </a:ln>
        </p:spPr>
        <p:style>
          <a:lnRef idx="1">
            <a:schemeClr val="accent6"/>
          </a:lnRef>
          <a:fillRef idx="0">
            <a:schemeClr val="accent6"/>
          </a:fillRef>
          <a:effectRef idx="0">
            <a:schemeClr val="accent6"/>
          </a:effectRef>
          <a:fontRef idx="minor">
            <a:schemeClr val="tx1"/>
          </a:fontRef>
        </p:style>
      </p:cxn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6689" y="890934"/>
            <a:ext cx="3876997" cy="236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3429000" y="1428750"/>
            <a:ext cx="533400"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84" y="301482"/>
            <a:ext cx="8063575" cy="446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609600" y="2074242"/>
            <a:ext cx="1600200" cy="1869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483" y="316244"/>
            <a:ext cx="8060547" cy="44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5791200" y="2074242"/>
            <a:ext cx="2590800" cy="345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09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1000"/>
                                        <p:tgtEl>
                                          <p:spTgt spid="1028"/>
                                        </p:tgtEl>
                                      </p:cBhvr>
                                    </p:animEffect>
                                    <p:anim calcmode="lin" valueType="num">
                                      <p:cBhvr>
                                        <p:cTn id="30" dur="1000" fill="hold"/>
                                        <p:tgtEl>
                                          <p:spTgt spid="1028"/>
                                        </p:tgtEl>
                                        <p:attrNameLst>
                                          <p:attrName>ppt_x</p:attrName>
                                        </p:attrNameLst>
                                      </p:cBhvr>
                                      <p:tavLst>
                                        <p:tav tm="0">
                                          <p:val>
                                            <p:strVal val="#ppt_x"/>
                                          </p:val>
                                        </p:tav>
                                        <p:tav tm="100000">
                                          <p:val>
                                            <p:strVal val="#ppt_x"/>
                                          </p:val>
                                        </p:tav>
                                      </p:tavLst>
                                    </p:anim>
                                    <p:anim calcmode="lin" valueType="num">
                                      <p:cBhvr>
                                        <p:cTn id="31"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29"/>
                                        </p:tgtEl>
                                        <p:attrNameLst>
                                          <p:attrName>style.visibility</p:attrName>
                                        </p:attrNameLst>
                                      </p:cBhvr>
                                      <p:to>
                                        <p:strVal val="visible"/>
                                      </p:to>
                                    </p:set>
                                    <p:animEffect transition="in" filter="fade">
                                      <p:cBhvr>
                                        <p:cTn id="43" dur="500"/>
                                        <p:tgtEl>
                                          <p:spTgt spid="1029"/>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heel(1)">
                                      <p:cBhvr>
                                        <p:cTn id="48" dur="20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1"/>
                                        </p:tgtEl>
                                        <p:attrNameLst>
                                          <p:attrName>style.visibility</p:attrName>
                                        </p:attrNameLst>
                                      </p:cBhvr>
                                      <p:to>
                                        <p:strVal val="visible"/>
                                      </p:to>
                                    </p:set>
                                    <p:animEffect transition="in" filter="fade">
                                      <p:cBhvr>
                                        <p:cTn id="53" dur="500"/>
                                        <p:tgtEl>
                                          <p:spTgt spid="1031"/>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heel(1)">
                                      <p:cBhvr>
                                        <p:cTn id="5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הורדה</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28</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לאחר ההורדה תופיע לנו תיקיית </a:t>
            </a:r>
            <a:r>
              <a:rPr lang="en-US" sz="1600" dirty="0">
                <a:latin typeface="Calibri" panose="020F0502020204030204" pitchFamily="34" charset="0"/>
                <a:cs typeface="Calibri" panose="020F0502020204030204" pitchFamily="34" charset="0"/>
              </a:rPr>
              <a:t>Cradle</a:t>
            </a:r>
            <a:r>
              <a:rPr lang="he-IL" sz="1600" dirty="0">
                <a:latin typeface="Calibri" panose="020F0502020204030204" pitchFamily="34" charset="0"/>
                <a:cs typeface="Calibri" panose="020F0502020204030204" pitchFamily="34" charset="0"/>
              </a:rPr>
              <a:t> בתוך ה </a:t>
            </a:r>
            <a:r>
              <a:rPr lang="en-US" sz="1600" dirty="0">
                <a:latin typeface="Calibri" panose="020F0502020204030204" pitchFamily="34" charset="0"/>
                <a:cs typeface="Calibri" panose="020F0502020204030204" pitchFamily="34" charset="0"/>
              </a:rPr>
              <a:t>Assets</a:t>
            </a:r>
            <a:r>
              <a:rPr lang="he-IL" sz="1600" dirty="0">
                <a:latin typeface="Calibri" panose="020F0502020204030204" pitchFamily="34" charset="0"/>
                <a:cs typeface="Calibri" panose="020F0502020204030204" pitchFamily="34" charset="0"/>
              </a:rPr>
              <a:t>.</a:t>
            </a:r>
          </a:p>
          <a:p>
            <a:pPr marL="114300" indent="0" algn="r" rtl="1">
              <a:buNone/>
            </a:pPr>
            <a:r>
              <a:rPr lang="he-IL" sz="1600" dirty="0">
                <a:latin typeface="Calibri" panose="020F0502020204030204" pitchFamily="34" charset="0"/>
                <a:cs typeface="Calibri" panose="020F0502020204030204" pitchFamily="34" charset="0"/>
              </a:rPr>
              <a:t>התיקייה </a:t>
            </a:r>
            <a:r>
              <a:rPr lang="en-US" sz="1600" dirty="0" err="1">
                <a:latin typeface="Calibri" panose="020F0502020204030204" pitchFamily="34" charset="0"/>
                <a:cs typeface="Calibri" panose="020F0502020204030204" pitchFamily="34" charset="0"/>
              </a:rPr>
              <a:t>TwineTextPlayer</a:t>
            </a:r>
            <a:r>
              <a:rPr lang="he-IL" sz="1600" dirty="0">
                <a:latin typeface="Calibri" panose="020F0502020204030204" pitchFamily="34" charset="0"/>
                <a:cs typeface="Calibri" panose="020F0502020204030204" pitchFamily="34" charset="0"/>
              </a:rPr>
              <a:t> מכילה </a:t>
            </a:r>
            <a:r>
              <a:rPr lang="en-US" sz="1600" dirty="0">
                <a:latin typeface="Calibri" panose="020F0502020204030204" pitchFamily="34" charset="0"/>
                <a:cs typeface="Calibri" panose="020F0502020204030204" pitchFamily="34" charset="0"/>
              </a:rPr>
              <a:t>prefab</a:t>
            </a:r>
            <a:r>
              <a:rPr lang="he-IL" sz="1600" dirty="0">
                <a:latin typeface="Calibri" panose="020F0502020204030204" pitchFamily="34" charset="0"/>
                <a:cs typeface="Calibri" panose="020F0502020204030204" pitchFamily="34" charset="0"/>
              </a:rPr>
              <a:t> הכולל בתוכו </a:t>
            </a:r>
            <a:r>
              <a:rPr lang="en-US" sz="1600" dirty="0">
                <a:latin typeface="Calibri" panose="020F0502020204030204" pitchFamily="34" charset="0"/>
                <a:cs typeface="Calibri" panose="020F0502020204030204" pitchFamily="34" charset="0"/>
              </a:rPr>
              <a:t>script</a:t>
            </a:r>
            <a:r>
              <a:rPr lang="he-IL" sz="1600" dirty="0">
                <a:latin typeface="Calibri" panose="020F0502020204030204" pitchFamily="34" charset="0"/>
                <a:cs typeface="Calibri" panose="020F0502020204030204" pitchFamily="34" charset="0"/>
              </a:rPr>
              <a:t> מוכן שלוקח את הסיפור </a:t>
            </a:r>
            <a:r>
              <a:rPr lang="en-US" sz="1600" dirty="0">
                <a:latin typeface="Calibri" panose="020F0502020204030204" pitchFamily="34" charset="0"/>
                <a:cs typeface="Calibri" panose="020F0502020204030204" pitchFamily="34" charset="0"/>
              </a:rPr>
              <a:t>Twine</a:t>
            </a:r>
            <a:r>
              <a:rPr lang="he-IL" sz="1600" dirty="0">
                <a:latin typeface="Calibri" panose="020F0502020204030204" pitchFamily="34" charset="0"/>
                <a:cs typeface="Calibri" panose="020F0502020204030204" pitchFamily="34" charset="0"/>
              </a:rPr>
              <a:t> שלנו ומוציא ממנו מידע. </a:t>
            </a:r>
          </a:p>
          <a:p>
            <a:pPr marL="114300" indent="0" algn="r" rtl="1">
              <a:buNone/>
            </a:pPr>
            <a:r>
              <a:rPr lang="he-IL" sz="1600" dirty="0">
                <a:latin typeface="Calibri" panose="020F0502020204030204" pitchFamily="34" charset="0"/>
                <a:cs typeface="Calibri" panose="020F0502020204030204" pitchFamily="34" charset="0"/>
              </a:rPr>
              <a:t>כלומר, לא צריך לכתוב שום קוד במיוחד על מנת ליצור שיחה פשוטה בין דמויות ! נשאר לעצב רק את ה </a:t>
            </a:r>
            <a:r>
              <a:rPr lang="en-US" sz="1600" dirty="0">
                <a:latin typeface="Calibri" panose="020F0502020204030204" pitchFamily="34" charset="0"/>
                <a:cs typeface="Calibri" panose="020F0502020204030204" pitchFamily="34" charset="0"/>
              </a:rPr>
              <a:t>prefab</a:t>
            </a:r>
            <a:r>
              <a:rPr lang="he-IL" sz="1600" dirty="0">
                <a:latin typeface="Calibri" panose="020F0502020204030204" pitchFamily="34" charset="0"/>
                <a:cs typeface="Calibri" panose="020F0502020204030204" pitchFamily="34" charset="0"/>
              </a:rPr>
              <a:t> בהתאם לרצוננו.</a:t>
            </a:r>
          </a:p>
          <a:p>
            <a:pPr marL="114300" indent="0" algn="r" rtl="1">
              <a:buNone/>
            </a:pPr>
            <a:r>
              <a:rPr lang="he-IL" sz="1600" dirty="0">
                <a:latin typeface="Calibri" panose="020F0502020204030204" pitchFamily="34" charset="0"/>
                <a:cs typeface="Calibri" panose="020F0502020204030204" pitchFamily="34" charset="0"/>
              </a:rPr>
              <a:t>ניקח את ה </a:t>
            </a:r>
            <a:r>
              <a:rPr lang="en-US" sz="1600" dirty="0">
                <a:latin typeface="Calibri" panose="020F0502020204030204" pitchFamily="34" charset="0"/>
                <a:cs typeface="Calibri" panose="020F0502020204030204" pitchFamily="34" charset="0"/>
              </a:rPr>
              <a:t>prefab</a:t>
            </a:r>
            <a:r>
              <a:rPr lang="he-IL" sz="1600" dirty="0">
                <a:latin typeface="Calibri" panose="020F0502020204030204" pitchFamily="34" charset="0"/>
                <a:cs typeface="Calibri" panose="020F0502020204030204" pitchFamily="34" charset="0"/>
              </a:rPr>
              <a:t> ונגרור אותו ל </a:t>
            </a:r>
            <a:r>
              <a:rPr lang="en-US" sz="1600" dirty="0" err="1">
                <a:latin typeface="Calibri" panose="020F0502020204030204" pitchFamily="34" charset="0"/>
                <a:cs typeface="Calibri" panose="020F0502020204030204" pitchFamily="34" charset="0"/>
              </a:rPr>
              <a:t>Hirarchy</a:t>
            </a:r>
            <a:r>
              <a:rPr lang="he-IL" sz="1600" dirty="0">
                <a:latin typeface="Calibri" panose="020F0502020204030204" pitchFamily="34" charset="0"/>
                <a:cs typeface="Calibri" panose="020F0502020204030204" pitchFamily="34" charset="0"/>
              </a:rPr>
              <a:t> של המשחק שלנו.</a:t>
            </a:r>
          </a:p>
          <a:p>
            <a:pPr marL="114300" indent="0" algn="r" rtl="1">
              <a:buNone/>
            </a:pPr>
            <a:endParaRPr lang="en-US" dirty="0">
              <a:latin typeface="Calibri" panose="020F0502020204030204" pitchFamily="34" charset="0"/>
              <a:cs typeface="Calibri" panose="020F050202020403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57350"/>
            <a:ext cx="2065176" cy="304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1642188" y="2495550"/>
            <a:ext cx="41521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1" y="1659494"/>
            <a:ext cx="2065176" cy="3054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1765721" y="2800350"/>
            <a:ext cx="457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43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latin typeface="Calibri" panose="020F0502020204030204" pitchFamily="34" charset="0"/>
                <a:cs typeface="Calibri" panose="020F0502020204030204" pitchFamily="34" charset="0"/>
              </a:rPr>
              <a:t>Twine Text Player</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29</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en-US" sz="1600" dirty="0" err="1">
                <a:latin typeface="Calibri" panose="020F0502020204030204" pitchFamily="34" charset="0"/>
                <a:cs typeface="Calibri" panose="020F0502020204030204" pitchFamily="34" charset="0"/>
              </a:rPr>
              <a:t>TwineTextPlayer</a:t>
            </a:r>
            <a:r>
              <a:rPr lang="he-IL" sz="1600" dirty="0">
                <a:latin typeface="Calibri" panose="020F0502020204030204" pitchFamily="34" charset="0"/>
                <a:cs typeface="Calibri" panose="020F0502020204030204" pitchFamily="34" charset="0"/>
              </a:rPr>
              <a:t> הוא אובייקט מסוג </a:t>
            </a:r>
            <a:r>
              <a:rPr lang="en-US" sz="1600" dirty="0">
                <a:latin typeface="Calibri" panose="020F0502020204030204" pitchFamily="34" charset="0"/>
                <a:cs typeface="Calibri" panose="020F0502020204030204" pitchFamily="34" charset="0"/>
              </a:rPr>
              <a:t>Canvas</a:t>
            </a:r>
            <a:r>
              <a:rPr lang="he-IL" sz="1600" dirty="0">
                <a:latin typeface="Calibri" panose="020F0502020204030204" pitchFamily="34" charset="0"/>
                <a:cs typeface="Calibri" panose="020F0502020204030204" pitchFamily="34" charset="0"/>
              </a:rPr>
              <a:t>.</a:t>
            </a:r>
          </a:p>
          <a:p>
            <a:pPr marL="114300" indent="0" algn="r" rtl="1">
              <a:buNone/>
            </a:pPr>
            <a:r>
              <a:rPr lang="he-IL" sz="1600" dirty="0">
                <a:latin typeface="Calibri" panose="020F0502020204030204" pitchFamily="34" charset="0"/>
                <a:cs typeface="Calibri" panose="020F0502020204030204" pitchFamily="34" charset="0"/>
              </a:rPr>
              <a:t>הוא מכיל בתוכו </a:t>
            </a:r>
            <a:r>
              <a:rPr lang="en-US" sz="1600" dirty="0" err="1">
                <a:latin typeface="Calibri" panose="020F0502020204030204" pitchFamily="34" charset="0"/>
                <a:cs typeface="Calibri" panose="020F0502020204030204" pitchFamily="34" charset="0"/>
              </a:rPr>
              <a:t>ScrollView</a:t>
            </a:r>
            <a:r>
              <a:rPr lang="he-IL" sz="1600" dirty="0">
                <a:latin typeface="Calibri" panose="020F0502020204030204" pitchFamily="34" charset="0"/>
                <a:cs typeface="Calibri" panose="020F0502020204030204" pitchFamily="34" charset="0"/>
              </a:rPr>
              <a:t> המאפשר לשחקן לגלגל למטה את הטקסט במידה ולא נכנס מבחינת מקום.</a:t>
            </a:r>
          </a:p>
          <a:p>
            <a:pPr marL="114300" indent="0" algn="r" rtl="1">
              <a:buNone/>
            </a:pPr>
            <a:r>
              <a:rPr lang="he-IL" sz="1600" dirty="0">
                <a:latin typeface="Calibri" panose="020F0502020204030204" pitchFamily="34" charset="0"/>
                <a:cs typeface="Calibri" panose="020F0502020204030204" pitchFamily="34" charset="0"/>
              </a:rPr>
              <a:t>בתוך ה </a:t>
            </a:r>
            <a:r>
              <a:rPr lang="en-US" sz="1600" dirty="0" err="1">
                <a:latin typeface="Calibri" panose="020F0502020204030204" pitchFamily="34" charset="0"/>
                <a:cs typeface="Calibri" panose="020F0502020204030204" pitchFamily="34" charset="0"/>
              </a:rPr>
              <a:t>ScrollView</a:t>
            </a:r>
            <a:r>
              <a:rPr lang="he-IL" sz="1600" dirty="0">
                <a:latin typeface="Calibri" panose="020F0502020204030204" pitchFamily="34" charset="0"/>
                <a:cs typeface="Calibri" panose="020F0502020204030204" pitchFamily="34" charset="0"/>
              </a:rPr>
              <a:t> נמצאים שלושה אובייקטים:</a:t>
            </a:r>
          </a:p>
          <a:p>
            <a:pPr algn="r" rtl="1"/>
            <a:r>
              <a:rPr lang="en-US" sz="1600" dirty="0" err="1">
                <a:latin typeface="Calibri" panose="020F0502020204030204" pitchFamily="34" charset="0"/>
                <a:cs typeface="Calibri" panose="020F0502020204030204" pitchFamily="34" charset="0"/>
              </a:rPr>
              <a:t>WordTemplate</a:t>
            </a:r>
            <a:r>
              <a:rPr lang="he-IL" sz="1600" dirty="0">
                <a:latin typeface="Calibri" panose="020F0502020204030204" pitchFamily="34" charset="0"/>
                <a:cs typeface="Calibri" panose="020F0502020204030204" pitchFamily="34" charset="0"/>
              </a:rPr>
              <a:t> – טקסט, מכיל את המידע על המילים בסיפור.</a:t>
            </a:r>
          </a:p>
          <a:p>
            <a:pPr algn="r" rtl="1"/>
            <a:r>
              <a:rPr lang="en-US" sz="1600" dirty="0" err="1">
                <a:latin typeface="Calibri" panose="020F0502020204030204" pitchFamily="34" charset="0"/>
                <a:cs typeface="Calibri" panose="020F0502020204030204" pitchFamily="34" charset="0"/>
              </a:rPr>
              <a:t>LineBreakTemplate</a:t>
            </a:r>
            <a:r>
              <a:rPr lang="he-IL" sz="1600" dirty="0">
                <a:latin typeface="Calibri" panose="020F0502020204030204" pitchFamily="34" charset="0"/>
                <a:cs typeface="Calibri" panose="020F0502020204030204" pitchFamily="34" charset="0"/>
              </a:rPr>
              <a:t> – טקסט, מכיל את המידע על הורדת שורה בסיפור.</a:t>
            </a:r>
          </a:p>
          <a:p>
            <a:pPr algn="r" rtl="1"/>
            <a:r>
              <a:rPr lang="en-US" sz="1600" dirty="0" err="1">
                <a:latin typeface="Calibri" panose="020F0502020204030204" pitchFamily="34" charset="0"/>
                <a:cs typeface="Calibri" panose="020F0502020204030204" pitchFamily="34" charset="0"/>
              </a:rPr>
              <a:t>LinkTemplate</a:t>
            </a:r>
            <a:r>
              <a:rPr lang="he-IL" sz="1600" dirty="0">
                <a:latin typeface="Calibri" panose="020F0502020204030204" pitchFamily="34" charset="0"/>
                <a:cs typeface="Calibri" panose="020F0502020204030204" pitchFamily="34" charset="0"/>
              </a:rPr>
              <a:t> – כפתור, המכיל מידע על ה</a:t>
            </a:r>
            <a:r>
              <a:rPr lang="en-US" sz="1600" dirty="0">
                <a:latin typeface="Calibri" panose="020F0502020204030204" pitchFamily="34" charset="0"/>
                <a:cs typeface="Calibri" panose="020F0502020204030204" pitchFamily="34" charset="0"/>
              </a:rPr>
              <a:t>Links</a:t>
            </a:r>
            <a:r>
              <a:rPr lang="he-IL" sz="1600" dirty="0">
                <a:latin typeface="Calibri" panose="020F0502020204030204" pitchFamily="34" charset="0"/>
                <a:cs typeface="Calibri" panose="020F0502020204030204" pitchFamily="34" charset="0"/>
              </a:rPr>
              <a:t> בסיפור שלנו.</a:t>
            </a:r>
          </a:p>
          <a:p>
            <a:pPr marL="114300" indent="0" algn="r" rtl="1">
              <a:buNone/>
            </a:pPr>
            <a:endParaRPr lang="he-IL" sz="1600" dirty="0">
              <a:latin typeface="Calibri" panose="020F0502020204030204" pitchFamily="34" charset="0"/>
              <a:cs typeface="Calibri" panose="020F0502020204030204" pitchFamily="34" charset="0"/>
            </a:endParaRPr>
          </a:p>
          <a:p>
            <a:pPr marL="114300" indent="0" algn="r" rtl="1">
              <a:buNone/>
            </a:pPr>
            <a:endParaRPr lang="en-US" dirty="0">
              <a:latin typeface="Calibri" panose="020F0502020204030204" pitchFamily="34" charset="0"/>
              <a:cs typeface="Calibri" panose="020F0502020204030204" pitchFamily="34" charset="0"/>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28750"/>
            <a:ext cx="2428194" cy="3276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66750"/>
            <a:ext cx="7975264"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596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95" name="Google Shape;195;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3</a:t>
            </a:fld>
            <a:endParaRPr>
              <a:solidFill>
                <a:srgbClr val="FFFFFF"/>
              </a:solidFill>
            </a:endParaRPr>
          </a:p>
        </p:txBody>
      </p:sp>
      <p:sp>
        <p:nvSpPr>
          <p:cNvPr id="3" name="Google Shape;161;p16"/>
          <p:cNvSpPr txBox="1">
            <a:spLocks/>
          </p:cNvSpPr>
          <p:nvPr/>
        </p:nvSpPr>
        <p:spPr>
          <a:xfrm>
            <a:off x="438024" y="438150"/>
            <a:ext cx="8248776" cy="3733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lnSpc>
                <a:spcPct val="90000"/>
              </a:lnSpc>
              <a:buClr>
                <a:schemeClr val="lt1"/>
              </a:buClr>
              <a:buSzPts val="3200"/>
            </a:pPr>
            <a:r>
              <a:rPr lang="he-IL" sz="3200" b="1" dirty="0">
                <a:solidFill>
                  <a:schemeClr val="lt1"/>
                </a:solidFill>
                <a:latin typeface="Calibri" panose="020F0502020204030204" pitchFamily="34" charset="0"/>
                <a:ea typeface="Roboto Slab"/>
                <a:cs typeface="Calibri" panose="020F0502020204030204" pitchFamily="34" charset="0"/>
                <a:sym typeface="Roboto Slab"/>
              </a:rPr>
              <a:t>במצגת זו נסביר כיצד לבנות עצי שיחה ועלילה מתפצלת בעזרת התוכנה </a:t>
            </a:r>
            <a:r>
              <a:rPr lang="en-US" sz="3200" b="1" dirty="0">
                <a:solidFill>
                  <a:schemeClr val="lt1"/>
                </a:solidFill>
                <a:latin typeface="Calibri" panose="020F0502020204030204" pitchFamily="34" charset="0"/>
                <a:ea typeface="Roboto Slab"/>
                <a:cs typeface="Calibri" panose="020F0502020204030204" pitchFamily="34" charset="0"/>
                <a:sym typeface="Roboto Slab"/>
              </a:rPr>
              <a:t>Twine</a:t>
            </a:r>
            <a:r>
              <a:rPr lang="he-IL" sz="3200" b="1" dirty="0">
                <a:solidFill>
                  <a:schemeClr val="lt1"/>
                </a:solidFill>
                <a:latin typeface="Calibri" panose="020F0502020204030204" pitchFamily="34" charset="0"/>
                <a:ea typeface="Roboto Slab"/>
                <a:cs typeface="Calibri" panose="020F0502020204030204" pitchFamily="34" charset="0"/>
                <a:sym typeface="Roboto Slab"/>
              </a:rPr>
              <a:t>. </a:t>
            </a:r>
          </a:p>
          <a:p>
            <a:pPr algn="r" rtl="1">
              <a:lnSpc>
                <a:spcPct val="90000"/>
              </a:lnSpc>
              <a:buClr>
                <a:schemeClr val="lt1"/>
              </a:buClr>
              <a:buSzPts val="3200"/>
            </a:pPr>
            <a:endParaRPr lang="he-IL" sz="3200" b="1" dirty="0">
              <a:solidFill>
                <a:schemeClr val="lt1"/>
              </a:solidFill>
              <a:latin typeface="Calibri" panose="020F0502020204030204" pitchFamily="34" charset="0"/>
              <a:ea typeface="Roboto Slab"/>
              <a:cs typeface="Calibri" panose="020F0502020204030204" pitchFamily="34" charset="0"/>
              <a:sym typeface="Roboto Slab"/>
            </a:endParaRPr>
          </a:p>
          <a:p>
            <a:pPr algn="r" rtl="1">
              <a:lnSpc>
                <a:spcPct val="90000"/>
              </a:lnSpc>
              <a:buClr>
                <a:schemeClr val="lt1"/>
              </a:buClr>
              <a:buSzPts val="3200"/>
            </a:pPr>
            <a:r>
              <a:rPr lang="he-IL" sz="3200" b="1" dirty="0">
                <a:solidFill>
                  <a:schemeClr val="lt1"/>
                </a:solidFill>
                <a:latin typeface="Calibri" panose="020F0502020204030204" pitchFamily="34" charset="0"/>
                <a:ea typeface="Roboto Slab"/>
                <a:cs typeface="Calibri" panose="020F0502020204030204" pitchFamily="34" charset="0"/>
                <a:sym typeface="Roboto Slab"/>
              </a:rPr>
              <a:t>לאחר בניית העלילה נראה כיצד ניתן להעביר את כל המידע שיצרנו לתוך </a:t>
            </a:r>
            <a:r>
              <a:rPr lang="en-US" sz="3200" b="1" dirty="0">
                <a:solidFill>
                  <a:schemeClr val="lt1"/>
                </a:solidFill>
                <a:latin typeface="Calibri" panose="020F0502020204030204" pitchFamily="34" charset="0"/>
                <a:ea typeface="Roboto Slab"/>
                <a:cs typeface="Calibri" panose="020F0502020204030204" pitchFamily="34" charset="0"/>
                <a:sym typeface="Roboto Slab"/>
              </a:rPr>
              <a:t>Unity</a:t>
            </a:r>
            <a:r>
              <a:rPr lang="he-IL" sz="3200" b="1" dirty="0">
                <a:solidFill>
                  <a:schemeClr val="lt1"/>
                </a:solidFill>
                <a:latin typeface="Calibri" panose="020F0502020204030204" pitchFamily="34" charset="0"/>
                <a:ea typeface="Roboto Slab"/>
                <a:cs typeface="Calibri" panose="020F0502020204030204" pitchFamily="34" charset="0"/>
                <a:sym typeface="Roboto Slab"/>
              </a:rPr>
              <a:t> ונבנה משחק הכולל שיחות בין דמויות.</a:t>
            </a:r>
            <a:endParaRPr lang="en-US" sz="3200" b="1" dirty="0">
              <a:solidFill>
                <a:schemeClr val="lt1"/>
              </a:solidFill>
              <a:latin typeface="Calibri" panose="020F0502020204030204" pitchFamily="34" charset="0"/>
              <a:ea typeface="Roboto Slab"/>
              <a:cs typeface="Calibri" panose="020F0502020204030204" pitchFamily="34" charset="0"/>
              <a:sym typeface="Roboto Slab"/>
            </a:endParaRPr>
          </a:p>
        </p:txBody>
      </p:sp>
    </p:spTree>
    <p:extLst>
      <p:ext uri="{BB962C8B-B14F-4D97-AF65-F5344CB8AC3E}">
        <p14:creationId xmlns:p14="http://schemas.microsoft.com/office/powerpoint/2010/main" val="2615653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lvl="0"/>
            <a:r>
              <a:rPr lang="en-US" sz="3600" dirty="0">
                <a:latin typeface="Calibri" panose="020F0502020204030204" pitchFamily="34" charset="0"/>
                <a:cs typeface="Calibri" panose="020F0502020204030204" pitchFamily="34" charset="0"/>
              </a:rPr>
              <a:t>Twine Text Player</a:t>
            </a:r>
            <a:br>
              <a:rPr lang="he-IL" sz="3600" dirty="0">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Script</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30</a:t>
            </a:fld>
            <a:endParaRPr/>
          </a:p>
        </p:txBody>
      </p:sp>
      <p:sp>
        <p:nvSpPr>
          <p:cNvPr id="2" name="Text Placeholder 1"/>
          <p:cNvSpPr>
            <a:spLocks noGrp="1"/>
          </p:cNvSpPr>
          <p:nvPr>
            <p:ph type="body" idx="2"/>
          </p:nvPr>
        </p:nvSpPr>
        <p:spPr>
          <a:xfrm>
            <a:off x="3429000" y="1733550"/>
            <a:ext cx="5257805" cy="2895600"/>
          </a:xfrm>
        </p:spPr>
        <p:txBody>
          <a:bodyPr/>
          <a:lstStyle/>
          <a:p>
            <a:pPr marL="114300" indent="0" algn="r" rtl="1">
              <a:buNone/>
            </a:pPr>
            <a:r>
              <a:rPr lang="he-IL" sz="1600" dirty="0">
                <a:latin typeface="Calibri" panose="020F0502020204030204" pitchFamily="34" charset="0"/>
                <a:cs typeface="Calibri" panose="020F0502020204030204" pitchFamily="34" charset="0"/>
              </a:rPr>
              <a:t>סקריפט המפעיל את הסיפור, מוציא ממנו מידע ומציג אותו על ה </a:t>
            </a:r>
            <a:r>
              <a:rPr lang="en-US" sz="1600" dirty="0">
                <a:latin typeface="Calibri" panose="020F0502020204030204" pitchFamily="34" charset="0"/>
                <a:cs typeface="Calibri" panose="020F0502020204030204" pitchFamily="34" charset="0"/>
              </a:rPr>
              <a:t>Canvas</a:t>
            </a:r>
            <a:r>
              <a:rPr lang="he-IL" sz="1600" dirty="0">
                <a:latin typeface="Calibri" panose="020F0502020204030204" pitchFamily="34" charset="0"/>
                <a:cs typeface="Calibri" panose="020F0502020204030204" pitchFamily="34" charset="0"/>
              </a:rPr>
              <a:t>.</a:t>
            </a:r>
          </a:p>
          <a:p>
            <a:pPr marL="114300" indent="0" algn="r" rtl="1">
              <a:buNone/>
            </a:pPr>
            <a:r>
              <a:rPr lang="he-IL" sz="1600" dirty="0">
                <a:latin typeface="Calibri" panose="020F0502020204030204" pitchFamily="34" charset="0"/>
                <a:cs typeface="Calibri" panose="020F0502020204030204" pitchFamily="34" charset="0"/>
              </a:rPr>
              <a:t>בהתחלה הופך את כל האובייקטים ללא פעילים, כל אובייקט יהפוך לפעיל אם יכנסו אליו ערכים.</a:t>
            </a:r>
          </a:p>
          <a:p>
            <a:pPr marL="114300" indent="0" algn="r" rtl="1">
              <a:buNone/>
            </a:pPr>
            <a:r>
              <a:rPr lang="he-IL" sz="1600" dirty="0">
                <a:latin typeface="Calibri" panose="020F0502020204030204" pitchFamily="34" charset="0"/>
                <a:cs typeface="Calibri" panose="020F0502020204030204" pitchFamily="34" charset="0"/>
              </a:rPr>
              <a:t>בכל כניסה לעמוד חדש שיצרנו הוא מוחק את כל האובייקטים בתוך ה</a:t>
            </a:r>
            <a:r>
              <a:rPr lang="en-US" sz="1600" dirty="0">
                <a:latin typeface="Calibri" panose="020F0502020204030204" pitchFamily="34" charset="0"/>
                <a:cs typeface="Calibri" panose="020F0502020204030204" pitchFamily="34" charset="0"/>
              </a:rPr>
              <a:t>container </a:t>
            </a:r>
            <a:r>
              <a:rPr lang="he-IL" sz="1600" dirty="0">
                <a:latin typeface="Calibri" panose="020F0502020204030204" pitchFamily="34" charset="0"/>
                <a:cs typeface="Calibri" panose="020F0502020204030204" pitchFamily="34" charset="0"/>
              </a:rPr>
              <a:t> שהיו שייכים לעמוד הקודם.</a:t>
            </a:r>
          </a:p>
          <a:p>
            <a:pPr marL="114300" indent="0" algn="r" rtl="1">
              <a:buNone/>
            </a:pPr>
            <a:r>
              <a:rPr lang="he-IL" sz="1600" dirty="0">
                <a:latin typeface="Calibri" panose="020F0502020204030204" pitchFamily="34" charset="0"/>
                <a:cs typeface="Calibri" panose="020F0502020204030204" pitchFamily="34" charset="0"/>
              </a:rPr>
              <a:t>לאחר מכן, הוא עובר על הערכים שהוא מוציא מהסיפור ומוסיף אותם ל</a:t>
            </a:r>
            <a:r>
              <a:rPr lang="en-US" sz="1600" dirty="0">
                <a:latin typeface="Calibri" panose="020F0502020204030204" pitchFamily="34" charset="0"/>
                <a:cs typeface="Calibri" panose="020F0502020204030204" pitchFamily="34" charset="0"/>
              </a:rPr>
              <a:t>container</a:t>
            </a:r>
            <a:r>
              <a:rPr lang="he-IL" sz="1600" dirty="0">
                <a:latin typeface="Calibri" panose="020F0502020204030204" pitchFamily="34" charset="0"/>
                <a:cs typeface="Calibri" panose="020F0502020204030204" pitchFamily="34" charset="0"/>
              </a:rPr>
              <a:t> לפי הגדרתם.</a:t>
            </a:r>
            <a:endParaRPr lang="en-US" sz="1600" dirty="0">
              <a:latin typeface="Calibri" panose="020F0502020204030204" pitchFamily="34" charset="0"/>
              <a:cs typeface="Calibri" panose="020F0502020204030204" pitchFamily="34" charset="0"/>
            </a:endParaRPr>
          </a:p>
          <a:p>
            <a:pPr marL="114300" indent="0" algn="r" rtl="1">
              <a:buNone/>
            </a:pPr>
            <a:r>
              <a:rPr lang="he-IL" sz="1600" dirty="0">
                <a:latin typeface="Calibri" panose="020F0502020204030204" pitchFamily="34" charset="0"/>
                <a:cs typeface="Calibri" panose="020F0502020204030204" pitchFamily="34" charset="0"/>
              </a:rPr>
              <a:t>בסוף, הוא עובר על הערכים של הקטע ומוחק אותם.</a:t>
            </a:r>
          </a:p>
          <a:p>
            <a:pPr marL="114300" indent="0" algn="r" rtl="1">
              <a:buNone/>
            </a:pPr>
            <a:endParaRPr lang="he-IL" sz="1600"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81150"/>
            <a:ext cx="3331077" cy="304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661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יבוא סיפור חדש</a:t>
            </a:r>
            <a:br>
              <a:rPr lang="en-US" sz="3600" dirty="0">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Twine</a:t>
            </a:r>
            <a:r>
              <a:rPr lang="he-IL" sz="3600" dirty="0">
                <a:latin typeface="Calibri" panose="020F0502020204030204" pitchFamily="34" charset="0"/>
                <a:cs typeface="Calibri" panose="020F0502020204030204" pitchFamily="34" charset="0"/>
              </a:rPr>
              <a:t> מ </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31</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ה-</a:t>
            </a:r>
            <a:r>
              <a:rPr lang="en-US" sz="1600" dirty="0">
                <a:latin typeface="Calibri" panose="020F0502020204030204" pitchFamily="34" charset="0"/>
                <a:cs typeface="Calibri" panose="020F0502020204030204" pitchFamily="34" charset="0"/>
              </a:rPr>
              <a:t>Cradle </a:t>
            </a:r>
            <a:r>
              <a:rPr lang="he-IL" sz="1600" dirty="0">
                <a:latin typeface="Calibri" panose="020F0502020204030204" pitchFamily="34" charset="0"/>
                <a:cs typeface="Calibri" panose="020F0502020204030204" pitchFamily="34" charset="0"/>
              </a:rPr>
              <a:t> מקשיב אם ישנם קבצי </a:t>
            </a:r>
            <a:r>
              <a:rPr lang="en-US" sz="1600" dirty="0">
                <a:latin typeface="Calibri" panose="020F0502020204030204" pitchFamily="34" charset="0"/>
                <a:cs typeface="Calibri" panose="020F0502020204030204" pitchFamily="34" charset="0"/>
              </a:rPr>
              <a:t>html </a:t>
            </a:r>
            <a:r>
              <a:rPr lang="he-IL" sz="1600" dirty="0">
                <a:latin typeface="Calibri" panose="020F0502020204030204" pitchFamily="34" charset="0"/>
                <a:cs typeface="Calibri" panose="020F0502020204030204" pitchFamily="34" charset="0"/>
              </a:rPr>
              <a:t> או</a:t>
            </a:r>
            <a:r>
              <a:rPr lang="en-US" sz="1600" dirty="0">
                <a:latin typeface="Calibri" panose="020F0502020204030204" pitchFamily="34" charset="0"/>
                <a:cs typeface="Calibri" panose="020F0502020204030204" pitchFamily="34" charset="0"/>
              </a:rPr>
              <a:t>twee </a:t>
            </a:r>
            <a:r>
              <a:rPr lang="he-IL" sz="1600" dirty="0">
                <a:latin typeface="Calibri" panose="020F0502020204030204" pitchFamily="34" charset="0"/>
                <a:cs typeface="Calibri" panose="020F0502020204030204" pitchFamily="34" charset="0"/>
              </a:rPr>
              <a:t> בפרויקט שלנו וממשיך לפעול על מנת לייבא אותם. הוא מתייחס ל </a:t>
            </a:r>
            <a:r>
              <a:rPr lang="en-US" sz="1600" dirty="0">
                <a:latin typeface="Calibri" panose="020F0502020204030204" pitchFamily="34" charset="0"/>
                <a:cs typeface="Calibri" panose="020F0502020204030204" pitchFamily="34" charset="0"/>
              </a:rPr>
              <a:t>Twine </a:t>
            </a:r>
            <a:r>
              <a:rPr lang="he-IL" sz="1600" dirty="0">
                <a:latin typeface="Calibri" panose="020F0502020204030204" pitchFamily="34" charset="0"/>
                <a:cs typeface="Calibri" panose="020F0502020204030204" pitchFamily="34" charset="0"/>
              </a:rPr>
              <a:t> כאל לוגיקה ומתרגם אותו לסקריפט של </a:t>
            </a:r>
            <a:r>
              <a:rPr lang="en-US" sz="1600" dirty="0">
                <a:latin typeface="Calibri" panose="020F0502020204030204" pitchFamily="34" charset="0"/>
                <a:cs typeface="Calibri" panose="020F0502020204030204" pitchFamily="34" charset="0"/>
              </a:rPr>
              <a:t>html </a:t>
            </a:r>
            <a:r>
              <a:rPr lang="he-IL" sz="1600" dirty="0">
                <a:latin typeface="Calibri" panose="020F0502020204030204" pitchFamily="34" charset="0"/>
                <a:cs typeface="Calibri" panose="020F0502020204030204" pitchFamily="34" charset="0"/>
              </a:rPr>
              <a:t> עם מבנה דומה ואותו שם.</a:t>
            </a:r>
          </a:p>
          <a:p>
            <a:pPr marL="114300" indent="0" algn="r" rtl="1">
              <a:buNone/>
            </a:pPr>
            <a:r>
              <a:rPr lang="he-IL" sz="1600" dirty="0">
                <a:latin typeface="Calibri" panose="020F0502020204030204" pitchFamily="34" charset="0"/>
                <a:cs typeface="Calibri" panose="020F0502020204030204" pitchFamily="34" charset="0"/>
              </a:rPr>
              <a:t>כל סיפור יכול להיות מיובא מספר רב של פעמים וכל פעם הסקריפטים משתנים בהתאם (מה שמקל על המתכנת).</a:t>
            </a:r>
          </a:p>
          <a:p>
            <a:pPr marL="114300" indent="0" algn="r" rtl="1">
              <a:buNone/>
            </a:pPr>
            <a:r>
              <a:rPr lang="he-IL" sz="1600" dirty="0">
                <a:latin typeface="Calibri" panose="020F0502020204030204" pitchFamily="34" charset="0"/>
                <a:cs typeface="Calibri" panose="020F0502020204030204" pitchFamily="34" charset="0"/>
              </a:rPr>
              <a:t>על מנת לייבא סיפור לפרויקט שלנו ניצור תיקייה חדשה בתוך ה </a:t>
            </a:r>
            <a:r>
              <a:rPr lang="en-US" sz="1600" dirty="0">
                <a:latin typeface="Calibri" panose="020F0502020204030204" pitchFamily="34" charset="0"/>
                <a:cs typeface="Calibri" panose="020F0502020204030204" pitchFamily="34" charset="0"/>
              </a:rPr>
              <a:t>Assets</a:t>
            </a:r>
            <a:r>
              <a:rPr lang="he-IL" sz="1600" dirty="0">
                <a:latin typeface="Calibri" panose="020F0502020204030204" pitchFamily="34" charset="0"/>
                <a:cs typeface="Calibri" panose="020F0502020204030204" pitchFamily="34" charset="0"/>
              </a:rPr>
              <a:t> ונקרא לה</a:t>
            </a:r>
            <a:r>
              <a:rPr lang="en-US" sz="1600" dirty="0">
                <a:latin typeface="Calibri" panose="020F0502020204030204" pitchFamily="34" charset="0"/>
                <a:cs typeface="Calibri" panose="020F0502020204030204" pitchFamily="34" charset="0"/>
              </a:rPr>
              <a:t>Story </a:t>
            </a:r>
            <a:r>
              <a:rPr lang="he-IL" sz="1600" dirty="0">
                <a:latin typeface="Calibri" panose="020F0502020204030204" pitchFamily="34" charset="0"/>
                <a:cs typeface="Calibri" panose="020F0502020204030204" pitchFamily="34" charset="0"/>
              </a:rPr>
              <a:t> ונוסיף לתוכה את הקובץ </a:t>
            </a:r>
            <a:r>
              <a:rPr lang="en-US" sz="1600" dirty="0">
                <a:latin typeface="Calibri" panose="020F0502020204030204" pitchFamily="34" charset="0"/>
                <a:cs typeface="Calibri" panose="020F0502020204030204" pitchFamily="34" charset="0"/>
              </a:rPr>
              <a:t>html</a:t>
            </a:r>
            <a:r>
              <a:rPr lang="he-IL" sz="1600" dirty="0">
                <a:latin typeface="Calibri" panose="020F0502020204030204" pitchFamily="34" charset="0"/>
                <a:cs typeface="Calibri" panose="020F0502020204030204" pitchFamily="34" charset="0"/>
              </a:rPr>
              <a:t> של הסיפור שלנו.</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ניתן לשמור אותו ישירות בתיקייה או לגרור לתוכה את הקובץ.</a:t>
            </a:r>
          </a:p>
          <a:p>
            <a:pPr marL="114300" indent="0" algn="r" rtl="1">
              <a:buNone/>
            </a:pPr>
            <a:r>
              <a:rPr lang="he-IL" sz="1600" dirty="0">
                <a:latin typeface="Calibri" panose="020F0502020204030204" pitchFamily="34" charset="0"/>
                <a:cs typeface="Calibri" panose="020F0502020204030204" pitchFamily="34" charset="0"/>
              </a:rPr>
              <a:t>לאחר שהוספנו את הקובץ של הסיפור. </a:t>
            </a:r>
            <a:r>
              <a:rPr lang="en-US" sz="1600" dirty="0">
                <a:latin typeface="Calibri" panose="020F0502020204030204" pitchFamily="34" charset="0"/>
                <a:cs typeface="Calibri" panose="020F0502020204030204" pitchFamily="34" charset="0"/>
              </a:rPr>
              <a:t>Cradle</a:t>
            </a:r>
            <a:r>
              <a:rPr lang="he-IL" sz="1600" dirty="0">
                <a:latin typeface="Calibri" panose="020F0502020204030204" pitchFamily="34" charset="0"/>
                <a:cs typeface="Calibri" panose="020F0502020204030204" pitchFamily="34" charset="0"/>
              </a:rPr>
              <a:t> מיד ייצור קובץ </a:t>
            </a:r>
            <a:r>
              <a:rPr lang="en-US" sz="1600" dirty="0">
                <a:latin typeface="Calibri" panose="020F0502020204030204" pitchFamily="34" charset="0"/>
                <a:cs typeface="Calibri" panose="020F0502020204030204" pitchFamily="34" charset="0"/>
              </a:rPr>
              <a:t>Script</a:t>
            </a:r>
            <a:r>
              <a:rPr lang="he-IL" sz="1600" dirty="0">
                <a:latin typeface="Calibri" panose="020F0502020204030204" pitchFamily="34" charset="0"/>
                <a:cs typeface="Calibri" panose="020F0502020204030204" pitchFamily="34" charset="0"/>
              </a:rPr>
              <a:t> המכיל את כל המידע של הסיפור שלנו באותה תיקייה.</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57350"/>
            <a:ext cx="2057400" cy="30581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657350"/>
            <a:ext cx="2057400" cy="30611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5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1000"/>
                                        <p:tgtEl>
                                          <p:spTgt spid="3075"/>
                                        </p:tgtEl>
                                      </p:cBhvr>
                                    </p:animEffect>
                                    <p:anim calcmode="lin" valueType="num">
                                      <p:cBhvr>
                                        <p:cTn id="8" dur="1000" fill="hold"/>
                                        <p:tgtEl>
                                          <p:spTgt spid="3075"/>
                                        </p:tgtEl>
                                        <p:attrNameLst>
                                          <p:attrName>ppt_x</p:attrName>
                                        </p:attrNameLst>
                                      </p:cBhvr>
                                      <p:tavLst>
                                        <p:tav tm="0">
                                          <p:val>
                                            <p:strVal val="#ppt_x"/>
                                          </p:val>
                                        </p:tav>
                                        <p:tav tm="100000">
                                          <p:val>
                                            <p:strVal val="#ppt_x"/>
                                          </p:val>
                                        </p:tav>
                                      </p:tavLst>
                                    </p:anim>
                                    <p:anim calcmode="lin" valueType="num">
                                      <p:cBhvr>
                                        <p:cTn id="9"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latin typeface="Calibri" panose="020F0502020204030204" pitchFamily="34" charset="0"/>
                <a:cs typeface="Calibri" panose="020F0502020204030204" pitchFamily="34" charset="0"/>
              </a:rPr>
              <a:t>Story-Script</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32</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ברגע שאנו מייבאים את הסיפור ונוצר לנו סקריפט – נוסיף אותו לאובייקט בסצנה כמו שאנו מוסיפים סקריפט רגיל.</a:t>
            </a:r>
          </a:p>
          <a:p>
            <a:pPr marL="114300" indent="0" algn="r" rtl="1">
              <a:buNone/>
            </a:pPr>
            <a:r>
              <a:rPr lang="he-IL" sz="1600" dirty="0">
                <a:latin typeface="Calibri" panose="020F0502020204030204" pitchFamily="34" charset="0"/>
                <a:cs typeface="Calibri" panose="020F0502020204030204" pitchFamily="34" charset="0"/>
              </a:rPr>
              <a:t>כל </a:t>
            </a:r>
            <a:r>
              <a:rPr lang="he-IL" sz="1600" dirty="0" err="1">
                <a:latin typeface="Calibri" panose="020F0502020204030204" pitchFamily="34" charset="0"/>
                <a:cs typeface="Calibri" panose="020F0502020204030204" pitchFamily="34" charset="0"/>
              </a:rPr>
              <a:t>סקריפטי</a:t>
            </a:r>
            <a:r>
              <a:rPr lang="he-IL" sz="1600" dirty="0">
                <a:latin typeface="Calibri" panose="020F0502020204030204" pitchFamily="34" charset="0"/>
                <a:cs typeface="Calibri" panose="020F0502020204030204" pitchFamily="34" charset="0"/>
              </a:rPr>
              <a:t> הסיפורים כוללים את מאפייני העורך הבאים:</a:t>
            </a:r>
          </a:p>
          <a:p>
            <a:pPr algn="r" rtl="1"/>
            <a:r>
              <a:rPr lang="en-US" sz="1600" dirty="0">
                <a:latin typeface="Calibri" panose="020F0502020204030204" pitchFamily="34" charset="0"/>
                <a:cs typeface="Calibri" panose="020F0502020204030204" pitchFamily="34" charset="0"/>
              </a:rPr>
              <a:t>AutoPlay</a:t>
            </a:r>
            <a:r>
              <a:rPr lang="he-IL" sz="1600" dirty="0">
                <a:latin typeface="Calibri" panose="020F0502020204030204" pitchFamily="34" charset="0"/>
                <a:cs typeface="Calibri" panose="020F0502020204030204" pitchFamily="34" charset="0"/>
              </a:rPr>
              <a:t> כשהפרמטר הזה הוא </a:t>
            </a:r>
            <a:r>
              <a:rPr lang="en-US" sz="1600" dirty="0">
                <a:latin typeface="Calibri" panose="020F0502020204030204" pitchFamily="34" charset="0"/>
                <a:cs typeface="Calibri" panose="020F0502020204030204" pitchFamily="34" charset="0"/>
              </a:rPr>
              <a:t>true </a:t>
            </a:r>
            <a:r>
              <a:rPr lang="he-IL" sz="1600" dirty="0">
                <a:latin typeface="Calibri" panose="020F0502020204030204" pitchFamily="34" charset="0"/>
                <a:cs typeface="Calibri" panose="020F0502020204030204" pitchFamily="34" charset="0"/>
              </a:rPr>
              <a:t> אז הוא מתחיל לנגן את הסיפור באופן אוטומטי בתחילת המשחק.</a:t>
            </a:r>
          </a:p>
          <a:p>
            <a:pPr algn="r" rtl="1"/>
            <a:r>
              <a:rPr lang="en-US" sz="1600" dirty="0" err="1">
                <a:latin typeface="Calibri" panose="020F0502020204030204" pitchFamily="34" charset="0"/>
                <a:cs typeface="Calibri" panose="020F0502020204030204" pitchFamily="34" charset="0"/>
              </a:rPr>
              <a:t>StartPassage</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מציין מאיזה מעבר להתחיל לנגן.</a:t>
            </a:r>
          </a:p>
          <a:p>
            <a:pPr algn="r" rtl="1"/>
            <a:r>
              <a:rPr lang="en-US" sz="1600" dirty="0" err="1">
                <a:latin typeface="Calibri" panose="020F0502020204030204" pitchFamily="34" charset="0"/>
                <a:cs typeface="Calibri" panose="020F0502020204030204" pitchFamily="34" charset="0"/>
              </a:rPr>
              <a:t>AdditionalCues</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אובייקטים נוספים עליהם צריך לחפש </a:t>
            </a:r>
            <a:r>
              <a:rPr lang="en-US" sz="1600" dirty="0">
                <a:latin typeface="Calibri" panose="020F0502020204030204" pitchFamily="34" charset="0"/>
                <a:cs typeface="Calibri" panose="020F0502020204030204" pitchFamily="34" charset="0"/>
              </a:rPr>
              <a:t>cues</a:t>
            </a:r>
            <a:r>
              <a:rPr lang="he-IL" sz="1600" dirty="0">
                <a:latin typeface="Calibri" panose="020F0502020204030204" pitchFamily="34" charset="0"/>
                <a:cs typeface="Calibri" panose="020F0502020204030204" pitchFamily="34" charset="0"/>
              </a:rPr>
              <a:t>. </a:t>
            </a:r>
          </a:p>
          <a:p>
            <a:pPr algn="r" rtl="1"/>
            <a:r>
              <a:rPr lang="en-US" sz="1600" dirty="0" err="1">
                <a:latin typeface="Calibri" panose="020F0502020204030204" pitchFamily="34" charset="0"/>
                <a:cs typeface="Calibri" panose="020F0502020204030204" pitchFamily="34" charset="0"/>
              </a:rPr>
              <a:t>OutputStyleTags</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הסיפור יפיק תגיות המציינות מידע על תוכן הסיפור.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564307"/>
            <a:ext cx="3515402" cy="1206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213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ctrTitle" idx="4294967295"/>
          </p:nvPr>
        </p:nvSpPr>
        <p:spPr>
          <a:xfrm>
            <a:off x="457200" y="1850350"/>
            <a:ext cx="54861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7200" dirty="0"/>
              <a:t>נ</a:t>
            </a:r>
            <a:r>
              <a:rPr lang="he-IL" sz="7200" dirty="0">
                <a:latin typeface="Calibri" panose="020F0502020204030204" pitchFamily="34" charset="0"/>
                <a:cs typeface="Calibri" panose="020F0502020204030204" pitchFamily="34" charset="0"/>
              </a:rPr>
              <a:t>עבור להדגמה!</a:t>
            </a:r>
            <a:endParaRPr sz="7200" dirty="0">
              <a:latin typeface="Calibri" panose="020F0502020204030204" pitchFamily="34" charset="0"/>
              <a:cs typeface="Calibri" panose="020F0502020204030204" pitchFamily="34" charset="0"/>
            </a:endParaRPr>
          </a:p>
        </p:txBody>
      </p:sp>
      <p:sp>
        <p:nvSpPr>
          <p:cNvPr id="181" name="Google Shape;181;p19"/>
          <p:cNvSpPr txBox="1">
            <a:spLocks noGrp="1"/>
          </p:cNvSpPr>
          <p:nvPr>
            <p:ph type="subTitle" idx="4294967295"/>
          </p:nvPr>
        </p:nvSpPr>
        <p:spPr>
          <a:xfrm>
            <a:off x="457200" y="2992752"/>
            <a:ext cx="54861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he-IL" sz="1800" dirty="0">
                <a:solidFill>
                  <a:srgbClr val="FFFFFF"/>
                </a:solidFill>
                <a:latin typeface="Calibri" panose="020F0502020204030204" pitchFamily="34" charset="0"/>
                <a:cs typeface="Calibri" panose="020F0502020204030204" pitchFamily="34" charset="0"/>
              </a:rPr>
              <a:t>ניצור סיפור חדש בתוך </a:t>
            </a:r>
            <a:r>
              <a:rPr lang="he-IL" sz="1800" dirty="0" err="1">
                <a:solidFill>
                  <a:srgbClr val="FFFFFF"/>
                </a:solidFill>
                <a:latin typeface="Calibri" panose="020F0502020204030204" pitchFamily="34" charset="0"/>
                <a:cs typeface="Calibri" panose="020F0502020204030204" pitchFamily="34" charset="0"/>
              </a:rPr>
              <a:t>יוניטי</a:t>
            </a:r>
            <a:r>
              <a:rPr lang="he-IL" sz="1800" dirty="0">
                <a:solidFill>
                  <a:srgbClr val="FFFFFF"/>
                </a:solidFill>
                <a:latin typeface="Calibri" panose="020F0502020204030204" pitchFamily="34" charset="0"/>
                <a:cs typeface="Calibri" panose="020F0502020204030204" pitchFamily="34" charset="0"/>
              </a:rPr>
              <a:t>!</a:t>
            </a:r>
            <a:endParaRPr sz="1800" dirty="0">
              <a:solidFill>
                <a:srgbClr val="FFFFFF"/>
              </a:solidFill>
              <a:latin typeface="Calibri" panose="020F0502020204030204" pitchFamily="34" charset="0"/>
              <a:cs typeface="Calibri" panose="020F0502020204030204" pitchFamily="34" charset="0"/>
            </a:endParaRPr>
          </a:p>
        </p:txBody>
      </p:sp>
      <p:sp>
        <p:nvSpPr>
          <p:cNvPr id="195" name="Google Shape;195;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33</a:t>
            </a:fld>
            <a:endParaRPr>
              <a:solidFill>
                <a:srgbClr val="FFFFFF"/>
              </a:solidFill>
            </a:endParaRPr>
          </a:p>
        </p:txBody>
      </p:sp>
    </p:spTree>
    <p:extLst>
      <p:ext uri="{BB962C8B-B14F-4D97-AF65-F5344CB8AC3E}">
        <p14:creationId xmlns:p14="http://schemas.microsoft.com/office/powerpoint/2010/main" val="2994787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9" name="Google Shape;259;p2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34</a:t>
            </a:fld>
            <a:endParaRPr>
              <a:solidFill>
                <a:srgbClr val="FFFFFF"/>
              </a:solidFill>
            </a:endParaRPr>
          </a:p>
        </p:txBody>
      </p:sp>
      <p:sp>
        <p:nvSpPr>
          <p:cNvPr id="12" name="Google Shape;180;p19"/>
          <p:cNvSpPr txBox="1">
            <a:spLocks/>
          </p:cNvSpPr>
          <p:nvPr/>
        </p:nvSpPr>
        <p:spPr>
          <a:xfrm>
            <a:off x="457200" y="1850350"/>
            <a:ext cx="5486100" cy="11598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r>
              <a:rPr lang="he-IL" sz="7200" dirty="0">
                <a:latin typeface="Calibri" panose="020F0502020204030204" pitchFamily="34" charset="0"/>
                <a:cs typeface="Calibri" panose="020F0502020204030204" pitchFamily="34" charset="0"/>
              </a:rPr>
              <a:t>תודה רבה!</a:t>
            </a:r>
          </a:p>
        </p:txBody>
      </p:sp>
      <p:sp>
        <p:nvSpPr>
          <p:cNvPr id="13" name="Google Shape;181;p19"/>
          <p:cNvSpPr txBox="1">
            <a:spLocks/>
          </p:cNvSpPr>
          <p:nvPr/>
        </p:nvSpPr>
        <p:spPr>
          <a:xfrm>
            <a:off x="457200" y="2992752"/>
            <a:ext cx="54861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a:buFont typeface="Chivo"/>
              <a:buNone/>
            </a:pPr>
            <a:r>
              <a:rPr lang="he-IL" sz="1800" dirty="0">
                <a:solidFill>
                  <a:srgbClr val="FFFFFF"/>
                </a:solidFill>
                <a:latin typeface="Calibri" panose="020F0502020204030204" pitchFamily="34" charset="0"/>
                <a:cs typeface="Calibri" panose="020F0502020204030204" pitchFamily="34" charset="0"/>
              </a:rPr>
              <a:t>שאלות?</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sp>
        <p:nvSpPr>
          <p:cNvPr id="195" name="Google Shape;195;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4</a:t>
            </a:fld>
            <a:endParaRPr>
              <a:solidFill>
                <a:srgbClr val="FFFFFF"/>
              </a:solidFill>
            </a:endParaRPr>
          </a:p>
        </p:txBody>
      </p:sp>
      <p:cxnSp>
        <p:nvCxnSpPr>
          <p:cNvPr id="3" name="Google Shape;515;p45"/>
          <p:cNvCxnSpPr>
            <a:stCxn id="7" idx="6"/>
            <a:endCxn id="10" idx="2"/>
          </p:cNvCxnSpPr>
          <p:nvPr/>
        </p:nvCxnSpPr>
        <p:spPr>
          <a:xfrm>
            <a:off x="1528803" y="2859544"/>
            <a:ext cx="1111200" cy="0"/>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4" name="Google Shape;518;p45"/>
          <p:cNvCxnSpPr>
            <a:endCxn id="13" idx="2"/>
          </p:cNvCxnSpPr>
          <p:nvPr/>
        </p:nvCxnSpPr>
        <p:spPr>
          <a:xfrm>
            <a:off x="6553200" y="2859544"/>
            <a:ext cx="1111200" cy="0"/>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5" name="Google Shape;520;p45"/>
          <p:cNvCxnSpPr>
            <a:endCxn id="16" idx="2"/>
          </p:cNvCxnSpPr>
          <p:nvPr/>
        </p:nvCxnSpPr>
        <p:spPr>
          <a:xfrm>
            <a:off x="4896228" y="2859544"/>
            <a:ext cx="1111200" cy="0"/>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sp>
        <p:nvSpPr>
          <p:cNvPr id="6" name="Google Shape;522;p45"/>
          <p:cNvSpPr txBox="1">
            <a:spLocks/>
          </p:cNvSpPr>
          <p:nvPr/>
        </p:nvSpPr>
        <p:spPr>
          <a:xfrm>
            <a:off x="500700" y="437525"/>
            <a:ext cx="8142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he-IL" sz="3200" b="1" dirty="0">
                <a:solidFill>
                  <a:schemeClr val="lt1"/>
                </a:solidFill>
                <a:latin typeface="Calibri" panose="020F0502020204030204" pitchFamily="34" charset="0"/>
                <a:ea typeface="Roboto Slab"/>
                <a:cs typeface="Calibri" panose="020F0502020204030204" pitchFamily="34" charset="0"/>
              </a:rPr>
              <a:t>שלבי ההרצאה</a:t>
            </a:r>
            <a:endParaRPr lang="en-US" sz="3200" b="1" dirty="0">
              <a:solidFill>
                <a:schemeClr val="lt1"/>
              </a:solidFill>
              <a:latin typeface="Calibri" panose="020F0502020204030204" pitchFamily="34" charset="0"/>
              <a:ea typeface="Roboto Slab"/>
              <a:cs typeface="Calibri" panose="020F0502020204030204" pitchFamily="34" charset="0"/>
            </a:endParaRPr>
          </a:p>
        </p:txBody>
      </p:sp>
      <p:sp>
        <p:nvSpPr>
          <p:cNvPr id="7" name="Google Shape;516;p45"/>
          <p:cNvSpPr/>
          <p:nvPr/>
        </p:nvSpPr>
        <p:spPr>
          <a:xfrm>
            <a:off x="956103" y="2573194"/>
            <a:ext cx="572700" cy="572700"/>
          </a:xfrm>
          <a:prstGeom prst="ellipse">
            <a:avLst/>
          </a:prstGeom>
          <a:solidFill>
            <a:schemeClr val="bg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rPr>
              <a:t>1</a:t>
            </a:r>
            <a:endParaRPr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endParaRPr>
          </a:p>
        </p:txBody>
      </p:sp>
      <p:sp>
        <p:nvSpPr>
          <p:cNvPr id="8" name="Google Shape;523;p45"/>
          <p:cNvSpPr txBox="1">
            <a:spLocks/>
          </p:cNvSpPr>
          <p:nvPr/>
        </p:nvSpPr>
        <p:spPr>
          <a:xfrm>
            <a:off x="304800" y="1352550"/>
            <a:ext cx="1875300" cy="4872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800" dirty="0">
                <a:latin typeface="Calibri" panose="020F0502020204030204" pitchFamily="34" charset="0"/>
                <a:cs typeface="Calibri" panose="020F0502020204030204" pitchFamily="34" charset="0"/>
              </a:rPr>
              <a:t>עצי שיחה ועלילה מתפצלת</a:t>
            </a:r>
            <a:endParaRPr lang="en-US" sz="1800" dirty="0">
              <a:latin typeface="Calibri" panose="020F0502020204030204" pitchFamily="34" charset="0"/>
              <a:cs typeface="Calibri" panose="020F0502020204030204" pitchFamily="34" charset="0"/>
            </a:endParaRPr>
          </a:p>
        </p:txBody>
      </p:sp>
      <p:sp>
        <p:nvSpPr>
          <p:cNvPr id="9" name="Google Shape;524;p45"/>
          <p:cNvSpPr txBox="1">
            <a:spLocks/>
          </p:cNvSpPr>
          <p:nvPr/>
        </p:nvSpPr>
        <p:spPr>
          <a:xfrm>
            <a:off x="304800" y="1909050"/>
            <a:ext cx="1875300" cy="586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rtl="1">
              <a:spcBef>
                <a:spcPts val="0"/>
              </a:spcBef>
              <a:spcAft>
                <a:spcPts val="1600"/>
              </a:spcAft>
              <a:buFont typeface="Chivo"/>
              <a:buNone/>
            </a:pPr>
            <a:r>
              <a:rPr lang="he-IL" sz="1400" dirty="0">
                <a:latin typeface="Calibri" panose="020F0502020204030204" pitchFamily="34" charset="0"/>
                <a:cs typeface="Calibri" panose="020F0502020204030204" pitchFamily="34" charset="0"/>
              </a:rPr>
              <a:t>מה זה?</a:t>
            </a:r>
            <a:endParaRPr lang="en-US" sz="1400" dirty="0">
              <a:latin typeface="Calibri" panose="020F0502020204030204" pitchFamily="34" charset="0"/>
              <a:cs typeface="Calibri" panose="020F0502020204030204" pitchFamily="34" charset="0"/>
            </a:endParaRPr>
          </a:p>
        </p:txBody>
      </p:sp>
      <p:sp>
        <p:nvSpPr>
          <p:cNvPr id="10" name="Google Shape;517;p45"/>
          <p:cNvSpPr/>
          <p:nvPr/>
        </p:nvSpPr>
        <p:spPr>
          <a:xfrm>
            <a:off x="2639878" y="2573194"/>
            <a:ext cx="572700" cy="572700"/>
          </a:xfrm>
          <a:prstGeom prst="ellipse">
            <a:avLst/>
          </a:prstGeom>
          <a:solidFill>
            <a:schemeClr val="bg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lgn="ctr"/>
            <a:r>
              <a:rPr lang="en"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rPr>
              <a:t>2</a:t>
            </a:r>
            <a:endParaRPr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endParaRPr>
          </a:p>
        </p:txBody>
      </p:sp>
      <p:sp>
        <p:nvSpPr>
          <p:cNvPr id="11" name="Google Shape;525;p45"/>
          <p:cNvSpPr txBox="1">
            <a:spLocks/>
          </p:cNvSpPr>
          <p:nvPr/>
        </p:nvSpPr>
        <p:spPr>
          <a:xfrm>
            <a:off x="1988575" y="3367569"/>
            <a:ext cx="1875300" cy="4872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800" dirty="0">
                <a:latin typeface="Calibri" panose="020F0502020204030204" pitchFamily="34" charset="0"/>
                <a:cs typeface="Calibri" panose="020F0502020204030204" pitchFamily="34" charset="0"/>
              </a:rPr>
              <a:t>איפה נתקלנו?</a:t>
            </a:r>
            <a:endParaRPr lang="en-US" sz="1800" dirty="0">
              <a:latin typeface="Calibri" panose="020F0502020204030204" pitchFamily="34" charset="0"/>
              <a:cs typeface="Calibri" panose="020F0502020204030204" pitchFamily="34" charset="0"/>
            </a:endParaRPr>
          </a:p>
        </p:txBody>
      </p:sp>
      <p:sp>
        <p:nvSpPr>
          <p:cNvPr id="12" name="Google Shape;526;p45"/>
          <p:cNvSpPr txBox="1">
            <a:spLocks/>
          </p:cNvSpPr>
          <p:nvPr/>
        </p:nvSpPr>
        <p:spPr>
          <a:xfrm>
            <a:off x="1988575" y="3761112"/>
            <a:ext cx="1875300" cy="58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a:spcBef>
                <a:spcPts val="0"/>
              </a:spcBef>
              <a:spcAft>
                <a:spcPts val="1600"/>
              </a:spcAft>
              <a:buFont typeface="Chivo"/>
              <a:buNone/>
            </a:pPr>
            <a:r>
              <a:rPr lang="he-IL" sz="1400" dirty="0">
                <a:latin typeface="Calibri" panose="020F0502020204030204" pitchFamily="34" charset="0"/>
                <a:cs typeface="Calibri" panose="020F0502020204030204" pitchFamily="34" charset="0"/>
              </a:rPr>
              <a:t>דוגמאות למשחקים מוכרים בעלי עצי שיחה/ עלילה מתפצלת</a:t>
            </a:r>
            <a:endParaRPr lang="en-US" sz="1400" dirty="0">
              <a:latin typeface="Calibri" panose="020F0502020204030204" pitchFamily="34" charset="0"/>
              <a:cs typeface="Calibri" panose="020F0502020204030204" pitchFamily="34" charset="0"/>
            </a:endParaRPr>
          </a:p>
        </p:txBody>
      </p:sp>
      <p:sp>
        <p:nvSpPr>
          <p:cNvPr id="13" name="Google Shape;519;p45"/>
          <p:cNvSpPr/>
          <p:nvPr/>
        </p:nvSpPr>
        <p:spPr>
          <a:xfrm>
            <a:off x="7664275" y="2573194"/>
            <a:ext cx="572700" cy="572700"/>
          </a:xfrm>
          <a:prstGeom prst="ellipse">
            <a:avLst/>
          </a:prstGeom>
          <a:solidFill>
            <a:schemeClr val="bg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a:buFont typeface="Arial"/>
              <a:buNone/>
            </a:pPr>
            <a:r>
              <a:rPr lang="he-IL"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rPr>
              <a:t>5</a:t>
            </a:r>
            <a:endParaRPr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endParaRPr>
          </a:p>
        </p:txBody>
      </p:sp>
      <p:sp>
        <p:nvSpPr>
          <p:cNvPr id="14" name="Google Shape;527;p45"/>
          <p:cNvSpPr txBox="1">
            <a:spLocks/>
          </p:cNvSpPr>
          <p:nvPr/>
        </p:nvSpPr>
        <p:spPr>
          <a:xfrm>
            <a:off x="7012972" y="1352550"/>
            <a:ext cx="1875300" cy="4872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800" dirty="0">
                <a:latin typeface="Calibri" panose="020F0502020204030204" pitchFamily="34" charset="0"/>
                <a:cs typeface="Calibri" panose="020F0502020204030204" pitchFamily="34" charset="0"/>
              </a:rPr>
              <a:t>תוצר סופי</a:t>
            </a:r>
            <a:endParaRPr lang="en-US" sz="1800" dirty="0">
              <a:latin typeface="Calibri" panose="020F0502020204030204" pitchFamily="34" charset="0"/>
              <a:cs typeface="Calibri" panose="020F0502020204030204" pitchFamily="34" charset="0"/>
            </a:endParaRPr>
          </a:p>
        </p:txBody>
      </p:sp>
      <p:sp>
        <p:nvSpPr>
          <p:cNvPr id="15" name="Google Shape;528;p45"/>
          <p:cNvSpPr txBox="1">
            <a:spLocks/>
          </p:cNvSpPr>
          <p:nvPr/>
        </p:nvSpPr>
        <p:spPr>
          <a:xfrm>
            <a:off x="7012972" y="1746093"/>
            <a:ext cx="1875300" cy="58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rtl="1">
              <a:spcBef>
                <a:spcPts val="0"/>
              </a:spcBef>
              <a:spcAft>
                <a:spcPts val="1600"/>
              </a:spcAft>
              <a:buFont typeface="Chivo"/>
              <a:buNone/>
            </a:pPr>
            <a:r>
              <a:rPr lang="he-IL" sz="1400" dirty="0">
                <a:latin typeface="Calibri" panose="020F0502020204030204" pitchFamily="34" charset="0"/>
                <a:cs typeface="Calibri" panose="020F0502020204030204" pitchFamily="34" charset="0"/>
              </a:rPr>
              <a:t>נבנה משחק סיפורי</a:t>
            </a:r>
            <a:endParaRPr lang="en-US" sz="1400" dirty="0">
              <a:latin typeface="Calibri" panose="020F0502020204030204" pitchFamily="34" charset="0"/>
              <a:cs typeface="Calibri" panose="020F0502020204030204" pitchFamily="34" charset="0"/>
            </a:endParaRPr>
          </a:p>
        </p:txBody>
      </p:sp>
      <p:sp>
        <p:nvSpPr>
          <p:cNvPr id="16" name="Google Shape;521;p45"/>
          <p:cNvSpPr/>
          <p:nvPr/>
        </p:nvSpPr>
        <p:spPr>
          <a:xfrm>
            <a:off x="6007428" y="2573194"/>
            <a:ext cx="572700" cy="572700"/>
          </a:xfrm>
          <a:prstGeom prst="ellipse">
            <a:avLst/>
          </a:prstGeom>
          <a:solidFill>
            <a:schemeClr val="bg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lgn="ctr"/>
            <a:r>
              <a:rPr lang="en"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rPr>
              <a:t>4</a:t>
            </a:r>
            <a:endParaRPr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endParaRPr>
          </a:p>
        </p:txBody>
      </p:sp>
      <p:sp>
        <p:nvSpPr>
          <p:cNvPr id="17" name="Google Shape;529;p45"/>
          <p:cNvSpPr txBox="1">
            <a:spLocks/>
          </p:cNvSpPr>
          <p:nvPr/>
        </p:nvSpPr>
        <p:spPr>
          <a:xfrm>
            <a:off x="5356125" y="3367569"/>
            <a:ext cx="1875300" cy="4872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en-US" sz="1800" dirty="0">
                <a:latin typeface="Calibri" panose="020F0502020204030204" pitchFamily="34" charset="0"/>
                <a:cs typeface="Calibri" panose="020F0502020204030204" pitchFamily="34" charset="0"/>
              </a:rPr>
              <a:t>Unity</a:t>
            </a:r>
          </a:p>
        </p:txBody>
      </p:sp>
      <p:sp>
        <p:nvSpPr>
          <p:cNvPr id="18" name="Google Shape;530;p45"/>
          <p:cNvSpPr txBox="1">
            <a:spLocks/>
          </p:cNvSpPr>
          <p:nvPr/>
        </p:nvSpPr>
        <p:spPr>
          <a:xfrm>
            <a:off x="5356125" y="3761112"/>
            <a:ext cx="1875300" cy="58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rtl="1">
              <a:spcBef>
                <a:spcPts val="0"/>
              </a:spcBef>
              <a:spcAft>
                <a:spcPts val="1600"/>
              </a:spcAft>
              <a:buNone/>
            </a:pPr>
            <a:r>
              <a:rPr lang="he-IL" sz="1400" dirty="0">
                <a:latin typeface="Calibri" panose="020F0502020204030204" pitchFamily="34" charset="0"/>
                <a:cs typeface="Calibri" panose="020F0502020204030204" pitchFamily="34" charset="0"/>
              </a:rPr>
              <a:t>הספרייה </a:t>
            </a:r>
            <a:r>
              <a:rPr lang="en-US" sz="1400" dirty="0">
                <a:latin typeface="Calibri" panose="020F0502020204030204" pitchFamily="34" charset="0"/>
                <a:cs typeface="Calibri" panose="020F0502020204030204" pitchFamily="34" charset="0"/>
              </a:rPr>
              <a:t>Cradle</a:t>
            </a:r>
          </a:p>
        </p:txBody>
      </p:sp>
      <p:cxnSp>
        <p:nvCxnSpPr>
          <p:cNvPr id="19" name="Google Shape;518;p45"/>
          <p:cNvCxnSpPr>
            <a:stCxn id="10" idx="6"/>
            <a:endCxn id="20" idx="2"/>
          </p:cNvCxnSpPr>
          <p:nvPr/>
        </p:nvCxnSpPr>
        <p:spPr>
          <a:xfrm flipV="1">
            <a:off x="3212578" y="2848987"/>
            <a:ext cx="1098897" cy="10557"/>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sp>
        <p:nvSpPr>
          <p:cNvPr id="20" name="Google Shape;519;p45"/>
          <p:cNvSpPr/>
          <p:nvPr/>
        </p:nvSpPr>
        <p:spPr>
          <a:xfrm>
            <a:off x="4311475" y="2562637"/>
            <a:ext cx="572700" cy="572700"/>
          </a:xfrm>
          <a:prstGeom prst="ellipse">
            <a:avLst/>
          </a:prstGeom>
          <a:solidFill>
            <a:schemeClr val="bg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a:buFont typeface="Arial"/>
              <a:buNone/>
            </a:pPr>
            <a:r>
              <a:rPr lang="he-IL"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rPr>
              <a:t>3</a:t>
            </a:r>
            <a:endParaRPr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endParaRPr>
          </a:p>
        </p:txBody>
      </p:sp>
      <p:sp>
        <p:nvSpPr>
          <p:cNvPr id="21" name="Google Shape;527;p45"/>
          <p:cNvSpPr txBox="1">
            <a:spLocks/>
          </p:cNvSpPr>
          <p:nvPr/>
        </p:nvSpPr>
        <p:spPr>
          <a:xfrm>
            <a:off x="3657600" y="1352550"/>
            <a:ext cx="1875300" cy="4872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en-US" sz="1800" dirty="0">
                <a:latin typeface="Calibri" panose="020F0502020204030204" pitchFamily="34" charset="0"/>
                <a:cs typeface="Calibri" panose="020F0502020204030204" pitchFamily="34" charset="0"/>
              </a:rPr>
              <a:t>Twine</a:t>
            </a:r>
          </a:p>
        </p:txBody>
      </p:sp>
      <p:sp>
        <p:nvSpPr>
          <p:cNvPr id="22" name="Google Shape;528;p45"/>
          <p:cNvSpPr txBox="1">
            <a:spLocks/>
          </p:cNvSpPr>
          <p:nvPr/>
        </p:nvSpPr>
        <p:spPr>
          <a:xfrm>
            <a:off x="3657600" y="1746093"/>
            <a:ext cx="1875300" cy="58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rtl="1">
              <a:spcBef>
                <a:spcPts val="0"/>
              </a:spcBef>
              <a:spcAft>
                <a:spcPts val="1600"/>
              </a:spcAft>
              <a:buNone/>
            </a:pPr>
            <a:r>
              <a:rPr lang="he-IL" sz="1400" dirty="0">
                <a:latin typeface="Calibri" panose="020F0502020204030204" pitchFamily="34" charset="0"/>
                <a:cs typeface="Calibri" panose="020F0502020204030204" pitchFamily="34" charset="0"/>
              </a:rPr>
              <a:t>שימוש בתוכנה </a:t>
            </a:r>
            <a:r>
              <a:rPr lang="en-US" sz="1400" dirty="0">
                <a:latin typeface="Calibri" panose="020F0502020204030204" pitchFamily="34" charset="0"/>
                <a:cs typeface="Calibri" panose="020F0502020204030204" pitchFamily="34" charset="0"/>
              </a:rPr>
              <a:t>Twine</a:t>
            </a:r>
          </a:p>
        </p:txBody>
      </p:sp>
    </p:spTree>
    <p:extLst>
      <p:ext uri="{BB962C8B-B14F-4D97-AF65-F5344CB8AC3E}">
        <p14:creationId xmlns:p14="http://schemas.microsoft.com/office/powerpoint/2010/main" val="3075817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57200" y="-9525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br>
              <a:rPr lang="he-IL" sz="3600" dirty="0">
                <a:latin typeface="Calibri" panose="020F0502020204030204" pitchFamily="34" charset="0"/>
                <a:cs typeface="Calibri" panose="020F0502020204030204" pitchFamily="34" charset="0"/>
              </a:rPr>
            </a:br>
            <a:r>
              <a:rPr lang="he-IL" sz="3600" dirty="0">
                <a:latin typeface="Calibri" panose="020F0502020204030204" pitchFamily="34" charset="0"/>
                <a:cs typeface="Calibri" panose="020F0502020204030204" pitchFamily="34" charset="0"/>
              </a:rPr>
              <a:t> עצי שיחה</a:t>
            </a:r>
            <a:br>
              <a:rPr lang="en-US" sz="3600" dirty="0">
                <a:latin typeface="Calibri" panose="020F0502020204030204" pitchFamily="34" charset="0"/>
                <a:cs typeface="Calibri" panose="020F0502020204030204" pitchFamily="34" charset="0"/>
              </a:rPr>
            </a:br>
            <a:r>
              <a:rPr lang="he-IL" sz="3600" dirty="0">
                <a:latin typeface="Calibri" panose="020F0502020204030204" pitchFamily="34" charset="0"/>
                <a:cs typeface="Calibri" panose="020F0502020204030204" pitchFamily="34" charset="0"/>
              </a:rPr>
              <a:t> ועלילה מתפצלת</a:t>
            </a:r>
            <a:endParaRPr sz="3600" dirty="0">
              <a:latin typeface="Calibri" panose="020F0502020204030204" pitchFamily="34" charset="0"/>
              <a:cs typeface="Calibri" panose="020F0502020204030204" pitchFamily="34" charset="0"/>
            </a:endParaRPr>
          </a:p>
        </p:txBody>
      </p:sp>
      <p:sp>
        <p:nvSpPr>
          <p:cNvPr id="149" name="Google Shape;149;p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a:t>
            </a:fld>
            <a:endParaRPr/>
          </a:p>
        </p:txBody>
      </p:sp>
      <p:sp>
        <p:nvSpPr>
          <p:cNvPr id="10" name="Google Shape;174;p18"/>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p>
            <a:pPr marL="457200" lvl="0" indent="-381000" algn="r" rtl="1">
              <a:spcBef>
                <a:spcPts val="600"/>
              </a:spcBef>
              <a:spcAft>
                <a:spcPts val="0"/>
              </a:spcAft>
              <a:buSzPts val="2400"/>
              <a:buChar char="▰"/>
            </a:pPr>
            <a:r>
              <a:rPr lang="he-IL" dirty="0">
                <a:latin typeface="Calibri" panose="020F0502020204030204" pitchFamily="34" charset="0"/>
                <a:cs typeface="Calibri" panose="020F0502020204030204" pitchFamily="34" charset="0"/>
              </a:rPr>
              <a:t>עצים המכתיבים את התפתחות עלילת המשחק.</a:t>
            </a:r>
          </a:p>
          <a:p>
            <a:pPr marL="457200" lvl="0" indent="-381000" algn="r" rtl="1">
              <a:spcBef>
                <a:spcPts val="600"/>
              </a:spcBef>
              <a:spcAft>
                <a:spcPts val="0"/>
              </a:spcAft>
              <a:buSzPts val="2400"/>
              <a:buChar char="▰"/>
            </a:pPr>
            <a:r>
              <a:rPr lang="he-IL" dirty="0">
                <a:latin typeface="Calibri" panose="020F0502020204030204" pitchFamily="34" charset="0"/>
                <a:cs typeface="Calibri" panose="020F0502020204030204" pitchFamily="34" charset="0"/>
              </a:rPr>
              <a:t>עלילת המשחק משתנה תוך כדי המשחק.</a:t>
            </a:r>
          </a:p>
          <a:p>
            <a:pPr indent="-381000" algn="r" rtl="1">
              <a:buSzPts val="2400"/>
            </a:pPr>
            <a:r>
              <a:rPr lang="he-IL" dirty="0">
                <a:latin typeface="Calibri" panose="020F0502020204030204" pitchFamily="34" charset="0"/>
                <a:cs typeface="Calibri" panose="020F0502020204030204" pitchFamily="34" charset="0"/>
              </a:rPr>
              <a:t>מאפשרים ליצור משחק עם אפשרויות שונות, כך שכל החלטה שנעשית ע"י השחקן מובילה אותו למקום אחר ולסוג נוסף של אפשרויות. </a:t>
            </a:r>
            <a:endParaRPr lang="en-US" dirty="0">
              <a:latin typeface="Calibri" panose="020F0502020204030204" pitchFamily="34" charset="0"/>
              <a:cs typeface="Calibri" panose="020F0502020204030204" pitchFamily="34" charset="0"/>
            </a:endParaRPr>
          </a:p>
          <a:p>
            <a:pPr marL="457200" lvl="0" indent="-381000" algn="r" rtl="1">
              <a:spcBef>
                <a:spcPts val="600"/>
              </a:spcBef>
              <a:spcAft>
                <a:spcPts val="0"/>
              </a:spcAft>
              <a:buSzPts val="2400"/>
              <a:buChar char="▰"/>
            </a:pPr>
            <a:endParaRPr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09750"/>
            <a:ext cx="2811402" cy="2876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למה כדאי להשתמש?</a:t>
            </a:r>
            <a:endParaRPr sz="3600" dirty="0">
              <a:latin typeface="Calibri" panose="020F0502020204030204" pitchFamily="34" charset="0"/>
              <a:cs typeface="Calibri" panose="020F0502020204030204" pitchFamily="34" charset="0"/>
            </a:endParaRPr>
          </a:p>
        </p:txBody>
      </p:sp>
      <p:sp>
        <p:nvSpPr>
          <p:cNvPr id="149" name="Google Shape;149;p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a:t>
            </a:fld>
            <a:endParaRPr/>
          </a:p>
        </p:txBody>
      </p:sp>
      <p:sp>
        <p:nvSpPr>
          <p:cNvPr id="6" name="Text Placeholder 1"/>
          <p:cNvSpPr>
            <a:spLocks noGrp="1"/>
          </p:cNvSpPr>
          <p:nvPr>
            <p:ph type="body" idx="2"/>
          </p:nvPr>
        </p:nvSpPr>
        <p:spPr>
          <a:xfrm>
            <a:off x="3276600" y="1733550"/>
            <a:ext cx="5410205" cy="3016500"/>
          </a:xfrm>
        </p:spPr>
        <p:txBody>
          <a:bodyPr/>
          <a:lstStyle/>
          <a:p>
            <a:pPr algn="r" rtl="1"/>
            <a:r>
              <a:rPr lang="he-IL" dirty="0">
                <a:latin typeface="Calibri" panose="020F0502020204030204" pitchFamily="34" charset="0"/>
                <a:cs typeface="Calibri" panose="020F0502020204030204" pitchFamily="34" charset="0"/>
              </a:rPr>
              <a:t>על מנת שהקוד שאנו כותבים יישאר נקי, מסודר וקריא – בעזרת התוכנה אפשר להימנע מכתיבת תנאים מרובים שעלולים לגרום לקוד שלנו להראות מסורבל ולא ברור.</a:t>
            </a:r>
          </a:p>
          <a:p>
            <a:pPr algn="r" rtl="1"/>
            <a:r>
              <a:rPr lang="he-IL" dirty="0">
                <a:latin typeface="Calibri" panose="020F0502020204030204" pitchFamily="34" charset="0"/>
                <a:cs typeface="Calibri" panose="020F0502020204030204" pitchFamily="34" charset="0"/>
              </a:rPr>
              <a:t>מאפשר למתכנת לראות את הסיפור/ התסריט בצורה מסודרת ומובנת. מאפשר לראות את התמונה הגדולה ולא שיחה ספציפית.</a:t>
            </a:r>
            <a:endParaRPr lang="en-US" dirty="0">
              <a:latin typeface="Calibri" panose="020F0502020204030204" pitchFamily="34" charset="0"/>
              <a:cs typeface="Calibri" panose="020F0502020204030204" pitchFamily="34" charset="0"/>
            </a:endParaRPr>
          </a:p>
          <a:p>
            <a:pPr algn="r" rtl="1"/>
            <a:r>
              <a:rPr lang="he-IL" dirty="0">
                <a:latin typeface="Calibri" panose="020F0502020204030204" pitchFamily="34" charset="0"/>
                <a:cs typeface="Calibri" panose="020F0502020204030204" pitchFamily="34" charset="0"/>
              </a:rPr>
              <a:t>מאפשר לחלק את העבודה בין כותבי העלילה לבין המתכנתים.</a:t>
            </a:r>
          </a:p>
          <a:p>
            <a:pPr algn="r" rtl="1">
              <a:buFont typeface="Courier New" panose="02070309020205020404" pitchFamily="49" charset="0"/>
              <a:buChar char="o"/>
            </a:pPr>
            <a:endParaRPr lang="en-US" dirty="0"/>
          </a:p>
        </p:txBody>
      </p:sp>
    </p:spTree>
    <p:extLst>
      <p:ext uri="{BB962C8B-B14F-4D97-AF65-F5344CB8AC3E}">
        <p14:creationId xmlns:p14="http://schemas.microsoft.com/office/powerpoint/2010/main" val="2564007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איך מתחילים?</a:t>
            </a:r>
            <a:endParaRPr sz="3600" dirty="0">
              <a:latin typeface="Calibri" panose="020F0502020204030204" pitchFamily="34" charset="0"/>
              <a:cs typeface="Calibri" panose="020F0502020204030204" pitchFamily="34" charset="0"/>
            </a:endParaRPr>
          </a:p>
        </p:txBody>
      </p:sp>
      <p:sp>
        <p:nvSpPr>
          <p:cNvPr id="174" name="Google Shape;174;p18"/>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p>
            <a:pPr marL="457200" lvl="0" indent="-381000" algn="r" rtl="1">
              <a:spcBef>
                <a:spcPts val="600"/>
              </a:spcBef>
              <a:spcAft>
                <a:spcPts val="0"/>
              </a:spcAft>
              <a:buSzPts val="2400"/>
              <a:buChar char="▰"/>
            </a:pPr>
            <a:r>
              <a:rPr lang="he-IL" sz="2000" dirty="0">
                <a:latin typeface="Calibri" panose="020F0502020204030204" pitchFamily="34" charset="0"/>
                <a:cs typeface="Calibri" panose="020F0502020204030204" pitchFamily="34" charset="0"/>
              </a:rPr>
              <a:t>עלינו לחשוב על סיפור או עלילה מעניינת שהיינו רוצים להעביר למשחק.</a:t>
            </a:r>
          </a:p>
          <a:p>
            <a:pPr marL="457200" lvl="0" indent="-381000" algn="r" rtl="1">
              <a:spcBef>
                <a:spcPts val="600"/>
              </a:spcBef>
              <a:spcAft>
                <a:spcPts val="0"/>
              </a:spcAft>
              <a:buSzPts val="2400"/>
              <a:buChar char="▰"/>
            </a:pPr>
            <a:r>
              <a:rPr lang="he-IL" sz="2000" dirty="0">
                <a:latin typeface="Calibri" panose="020F0502020204030204" pitchFamily="34" charset="0"/>
                <a:cs typeface="Calibri" panose="020F0502020204030204" pitchFamily="34" charset="0"/>
              </a:rPr>
              <a:t>לאחר מכן, נבחר כלי שבעזרתו נבנה את הסיפור/ עלילה ונוכל בעזרתו להוסיף רבדים נוספים שיהפכו אותם למעניינים יותר.</a:t>
            </a:r>
            <a:endParaRPr sz="2000" dirty="0">
              <a:latin typeface="Calibri" panose="020F0502020204030204" pitchFamily="34" charset="0"/>
              <a:cs typeface="Calibri" panose="020F0502020204030204" pitchFamily="34" charset="0"/>
            </a:endParaRPr>
          </a:p>
        </p:txBody>
      </p:sp>
      <p:sp>
        <p:nvSpPr>
          <p:cNvPr id="175" name="Google Shape;175;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57200" y="-9525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br>
              <a:rPr lang="he-IL" sz="3600" dirty="0">
                <a:latin typeface="Calibri" panose="020F0502020204030204" pitchFamily="34" charset="0"/>
                <a:cs typeface="Calibri" panose="020F0502020204030204" pitchFamily="34" charset="0"/>
              </a:rPr>
            </a:br>
            <a:r>
              <a:rPr lang="he-IL" sz="3600" dirty="0">
                <a:latin typeface="Calibri" panose="020F0502020204030204" pitchFamily="34" charset="0"/>
                <a:cs typeface="Calibri" panose="020F0502020204030204" pitchFamily="34" charset="0"/>
              </a:rPr>
              <a:t>הצצה</a:t>
            </a:r>
            <a:br>
              <a:rPr lang="he-IL" sz="3600" dirty="0">
                <a:latin typeface="Calibri" panose="020F0502020204030204" pitchFamily="34" charset="0"/>
                <a:cs typeface="Calibri" panose="020F0502020204030204" pitchFamily="34" charset="0"/>
              </a:rPr>
            </a:br>
            <a:r>
              <a:rPr lang="he-IL" sz="3600" dirty="0">
                <a:latin typeface="Calibri" panose="020F0502020204030204" pitchFamily="34" charset="0"/>
                <a:cs typeface="Calibri" panose="020F0502020204030204" pitchFamily="34" charset="0"/>
              </a:rPr>
              <a:t> למשחק הסופי</a:t>
            </a:r>
            <a:endParaRPr sz="3600" dirty="0">
              <a:latin typeface="Calibri" panose="020F0502020204030204" pitchFamily="34" charset="0"/>
              <a:cs typeface="Calibri" panose="020F0502020204030204" pitchFamily="34" charset="0"/>
            </a:endParaRPr>
          </a:p>
        </p:txBody>
      </p:sp>
      <p:sp>
        <p:nvSpPr>
          <p:cNvPr id="149" name="Google Shape;149;p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a:t>
            </a:fld>
            <a:endParaRPr/>
          </a:p>
        </p:txBody>
      </p:sp>
      <p:sp>
        <p:nvSpPr>
          <p:cNvPr id="4" name="Google Shape;174;p18"/>
          <p:cNvSpPr txBox="1">
            <a:spLocks noGrp="1"/>
          </p:cNvSpPr>
          <p:nvPr>
            <p:ph type="body" idx="1"/>
          </p:nvPr>
        </p:nvSpPr>
        <p:spPr>
          <a:xfrm>
            <a:off x="3200400" y="1809750"/>
            <a:ext cx="5486400" cy="2764800"/>
          </a:xfrm>
          <a:prstGeom prst="rect">
            <a:avLst/>
          </a:prstGeom>
        </p:spPr>
        <p:txBody>
          <a:bodyPr spcFirstLastPara="1" wrap="square" lIns="0" tIns="0" rIns="0" bIns="0" anchor="t" anchorCtr="0">
            <a:noAutofit/>
          </a:bodyPr>
          <a:lstStyle/>
          <a:p>
            <a:pPr marL="457200" lvl="0" indent="-381000" algn="r" rtl="1">
              <a:spcBef>
                <a:spcPts val="600"/>
              </a:spcBef>
              <a:spcAft>
                <a:spcPts val="0"/>
              </a:spcAft>
              <a:buSzPts val="2400"/>
              <a:buChar char="▰"/>
            </a:pPr>
            <a:r>
              <a:rPr lang="he-IL" sz="2000" dirty="0">
                <a:latin typeface="Calibri" panose="020F0502020204030204" pitchFamily="34" charset="0"/>
                <a:cs typeface="Calibri" panose="020F0502020204030204" pitchFamily="34" charset="0"/>
              </a:rPr>
              <a:t>במשחק הסופי שנבנה בסוף ההרצאה, נקיים שיחה בין אביר לחוואי. האביר מסתובב ברחבי העולם עד שהוא נתקבל בחוואי המבקש עזרה.</a:t>
            </a:r>
          </a:p>
          <a:p>
            <a:pPr marL="457200" lvl="0" indent="-381000" algn="r" rtl="1">
              <a:spcBef>
                <a:spcPts val="600"/>
              </a:spcBef>
              <a:spcAft>
                <a:spcPts val="0"/>
              </a:spcAft>
              <a:buSzPts val="2400"/>
              <a:buChar char="▰"/>
            </a:pPr>
            <a:r>
              <a:rPr lang="he-IL" sz="2000" dirty="0">
                <a:latin typeface="Calibri" panose="020F0502020204030204" pitchFamily="34" charset="0"/>
                <a:cs typeface="Calibri" panose="020F0502020204030204" pitchFamily="34" charset="0"/>
              </a:rPr>
              <a:t>במהלך השיחה האביר (השחקן) יכול לבחור בין התעלמות מבקשת העזרה של החוואי לבין נתינת עזרה וקבלת תגמול.</a:t>
            </a:r>
          </a:p>
          <a:p>
            <a:pPr marL="457200" lvl="0" indent="-381000" algn="r" rtl="1">
              <a:spcBef>
                <a:spcPts val="600"/>
              </a:spcBef>
              <a:spcAft>
                <a:spcPts val="0"/>
              </a:spcAft>
              <a:buSzPts val="2400"/>
              <a:buChar char="▰"/>
            </a:pPr>
            <a:r>
              <a:rPr lang="he-IL" sz="2000" dirty="0">
                <a:latin typeface="Calibri" panose="020F0502020204030204" pitchFamily="34" charset="0"/>
                <a:cs typeface="Calibri" panose="020F0502020204030204" pitchFamily="34" charset="0"/>
              </a:rPr>
              <a:t>בנוסף, הסיפור ידע לזהות אם המשימה שקיבל השחקן אכן התבצעה.</a:t>
            </a:r>
            <a:endParaRPr sz="2000"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91" y="590550"/>
            <a:ext cx="8052580"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09549"/>
            <a:ext cx="8458200" cy="475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82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a:latin typeface="Calibri" panose="020F0502020204030204" pitchFamily="34" charset="0"/>
                <a:cs typeface="Calibri" panose="020F0502020204030204" pitchFamily="34" charset="0"/>
              </a:rPr>
              <a:t>כלים ליצירת משחק</a:t>
            </a:r>
            <a:br>
              <a:rPr lang="he-IL" sz="3600" dirty="0">
                <a:latin typeface="Calibri" panose="020F0502020204030204" pitchFamily="34" charset="0"/>
                <a:cs typeface="Calibri" panose="020F0502020204030204" pitchFamily="34" charset="0"/>
              </a:rPr>
            </a:br>
            <a:r>
              <a:rPr lang="he-IL" sz="3600" dirty="0">
                <a:latin typeface="Calibri" panose="020F0502020204030204" pitchFamily="34" charset="0"/>
                <a:cs typeface="Calibri" panose="020F0502020204030204" pitchFamily="34" charset="0"/>
              </a:rPr>
              <a:t> סיפורי</a:t>
            </a:r>
            <a:endParaRPr sz="3600" dirty="0">
              <a:latin typeface="Calibri" panose="020F0502020204030204" pitchFamily="34" charset="0"/>
              <a:cs typeface="Calibri" panose="020F0502020204030204" pitchFamily="34" charset="0"/>
            </a:endParaRPr>
          </a:p>
        </p:txBody>
      </p:sp>
      <p:sp>
        <p:nvSpPr>
          <p:cNvPr id="175" name="Google Shape;175;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a:t>
            </a:fld>
            <a:endParaRPr/>
          </a:p>
        </p:txBody>
      </p:sp>
      <p:sp>
        <p:nvSpPr>
          <p:cNvPr id="6" name="Google Shape;209;p21"/>
          <p:cNvSpPr txBox="1">
            <a:spLocks noGrp="1"/>
          </p:cNvSpPr>
          <p:nvPr>
            <p:ph type="body" idx="1"/>
          </p:nvPr>
        </p:nvSpPr>
        <p:spPr>
          <a:xfrm>
            <a:off x="457200" y="2190750"/>
            <a:ext cx="2563500" cy="2219700"/>
          </a:xfrm>
          <a:prstGeom prst="rect">
            <a:avLst/>
          </a:prstGeom>
        </p:spPr>
        <p:txBody>
          <a:bodyPr spcFirstLastPara="1" wrap="square" lIns="0" tIns="0" rIns="0" bIns="0" anchor="t" anchorCtr="0">
            <a:noAutofit/>
          </a:bodyPr>
          <a:lstStyle/>
          <a:p>
            <a:pPr marL="0" indent="0" algn="ctr">
              <a:lnSpc>
                <a:spcPct val="100000"/>
              </a:lnSpc>
              <a:buClr>
                <a:srgbClr val="000000"/>
              </a:buClr>
              <a:buNone/>
            </a:pPr>
            <a:r>
              <a:rPr lang="en-US" sz="1600" b="1" dirty="0">
                <a:solidFill>
                  <a:srgbClr val="000000"/>
                </a:solidFill>
                <a:latin typeface="Calibri" panose="020F0502020204030204" pitchFamily="34" charset="0"/>
                <a:ea typeface="Arial"/>
                <a:cs typeface="Calibri" panose="020F0502020204030204" pitchFamily="34" charset="0"/>
                <a:sym typeface="Arial"/>
              </a:rPr>
              <a:t>Twine</a:t>
            </a:r>
          </a:p>
          <a:p>
            <a:pPr marL="0" indent="0" algn="r" rtl="1">
              <a:lnSpc>
                <a:spcPct val="100000"/>
              </a:lnSpc>
              <a:buClr>
                <a:srgbClr val="000000"/>
              </a:buClr>
              <a:buFont typeface="Arial"/>
              <a:buNone/>
            </a:pPr>
            <a:r>
              <a:rPr lang="he-IL" sz="1400" dirty="0">
                <a:solidFill>
                  <a:srgbClr val="000000"/>
                </a:solidFill>
                <a:latin typeface="Calibri" panose="020F0502020204030204" pitchFamily="34" charset="0"/>
                <a:ea typeface="Arial"/>
                <a:cs typeface="Calibri" panose="020F0502020204030204" pitchFamily="34" charset="0"/>
                <a:sym typeface="Arial"/>
              </a:rPr>
              <a:t>תוכנה לבניית משחק טקסט מתקדם. </a:t>
            </a:r>
            <a:r>
              <a:rPr lang="en-US" sz="1400" dirty="0">
                <a:solidFill>
                  <a:srgbClr val="000000"/>
                </a:solidFill>
                <a:latin typeface="Calibri" panose="020F0502020204030204" pitchFamily="34" charset="0"/>
                <a:ea typeface="Arial"/>
                <a:cs typeface="Calibri" panose="020F0502020204030204" pitchFamily="34" charset="0"/>
                <a:sym typeface="Arial"/>
              </a:rPr>
              <a:t>Twine </a:t>
            </a:r>
            <a:r>
              <a:rPr lang="he-IL" sz="1400" dirty="0">
                <a:solidFill>
                  <a:srgbClr val="000000"/>
                </a:solidFill>
                <a:latin typeface="Calibri" panose="020F0502020204030204" pitchFamily="34" charset="0"/>
                <a:ea typeface="Arial"/>
                <a:cs typeface="Calibri" panose="020F0502020204030204" pitchFamily="34" charset="0"/>
                <a:sym typeface="Arial"/>
              </a:rPr>
              <a:t> הוא כלי בקוד פתוח לכתיבת סיפורים אינטראקטיביים.</a:t>
            </a:r>
          </a:p>
          <a:p>
            <a:pPr marL="0" indent="0" algn="r" rtl="1">
              <a:lnSpc>
                <a:spcPct val="100000"/>
              </a:lnSpc>
              <a:buClr>
                <a:srgbClr val="000000"/>
              </a:buClr>
              <a:buFont typeface="Arial"/>
              <a:buNone/>
            </a:pPr>
            <a:r>
              <a:rPr lang="he-IL" sz="1400" dirty="0">
                <a:solidFill>
                  <a:srgbClr val="000000"/>
                </a:solidFill>
                <a:latin typeface="Calibri" panose="020F0502020204030204" pitchFamily="34" charset="0"/>
                <a:ea typeface="Arial"/>
                <a:cs typeface="Calibri" panose="020F0502020204030204" pitchFamily="34" charset="0"/>
                <a:sym typeface="Arial"/>
              </a:rPr>
              <a:t>אין צורך לכתוב קוד כלשהו כדי ליצור סיפור פשוט עם </a:t>
            </a:r>
            <a:r>
              <a:rPr lang="en-US" sz="1400" dirty="0">
                <a:solidFill>
                  <a:srgbClr val="000000"/>
                </a:solidFill>
                <a:latin typeface="Calibri" panose="020F0502020204030204" pitchFamily="34" charset="0"/>
                <a:ea typeface="Arial"/>
                <a:cs typeface="Calibri" panose="020F0502020204030204" pitchFamily="34" charset="0"/>
                <a:sym typeface="Arial"/>
              </a:rPr>
              <a:t>Twine </a:t>
            </a:r>
            <a:r>
              <a:rPr lang="he-IL" sz="1400" dirty="0">
                <a:solidFill>
                  <a:srgbClr val="000000"/>
                </a:solidFill>
                <a:latin typeface="Calibri" panose="020F0502020204030204" pitchFamily="34" charset="0"/>
                <a:ea typeface="Arial"/>
                <a:cs typeface="Calibri" panose="020F0502020204030204" pitchFamily="34" charset="0"/>
                <a:sym typeface="Arial"/>
              </a:rPr>
              <a:t> אך ניתן להרחיב את הסיפורים עם משתנים.</a:t>
            </a:r>
            <a:endParaRPr lang="en-US" sz="1400" dirty="0">
              <a:solidFill>
                <a:srgbClr val="000000"/>
              </a:solidFill>
              <a:latin typeface="Calibri" panose="020F0502020204030204" pitchFamily="34" charset="0"/>
              <a:ea typeface="Arial"/>
              <a:cs typeface="Calibri" panose="020F0502020204030204" pitchFamily="34" charset="0"/>
              <a:sym typeface="Arial"/>
            </a:endParaRPr>
          </a:p>
        </p:txBody>
      </p:sp>
      <p:sp>
        <p:nvSpPr>
          <p:cNvPr id="7" name="Google Shape;210;p21"/>
          <p:cNvSpPr txBox="1">
            <a:spLocks/>
          </p:cNvSpPr>
          <p:nvPr/>
        </p:nvSpPr>
        <p:spPr>
          <a:xfrm>
            <a:off x="3290238" y="2190750"/>
            <a:ext cx="2563500" cy="22197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600" b="1" dirty="0">
                <a:latin typeface="Calibri" panose="020F0502020204030204" pitchFamily="34" charset="0"/>
                <a:cs typeface="Calibri" panose="020F0502020204030204" pitchFamily="34" charset="0"/>
              </a:rPr>
              <a:t>Yarn</a:t>
            </a:r>
          </a:p>
          <a:p>
            <a:pPr algn="r" rtl="1">
              <a:spcBef>
                <a:spcPts val="600"/>
              </a:spcBef>
            </a:pPr>
            <a:r>
              <a:rPr lang="he-IL" dirty="0">
                <a:latin typeface="Calibri" panose="020F0502020204030204" pitchFamily="34" charset="0"/>
                <a:cs typeface="Calibri" panose="020F0502020204030204" pitchFamily="34" charset="0"/>
              </a:rPr>
              <a:t>שפת תכנות פשוטה המיועדת לכתיבת סיפורים בקלות. </a:t>
            </a:r>
            <a:r>
              <a:rPr lang="en-US" dirty="0">
                <a:latin typeface="Calibri" panose="020F0502020204030204" pitchFamily="34" charset="0"/>
                <a:cs typeface="Calibri" panose="020F0502020204030204" pitchFamily="34" charset="0"/>
              </a:rPr>
              <a:t>Yarn Spinner</a:t>
            </a:r>
            <a:r>
              <a:rPr lang="he-IL" dirty="0">
                <a:latin typeface="Calibri" panose="020F0502020204030204" pitchFamily="34" charset="0"/>
                <a:cs typeface="Calibri" panose="020F0502020204030204" pitchFamily="34" charset="0"/>
              </a:rPr>
              <a:t> הוא כלי ליצירת דיאלוג אינטראקטיבי למשחקים.</a:t>
            </a:r>
            <a:endParaRPr lang="he-IL" dirty="0"/>
          </a:p>
          <a:p>
            <a:pPr algn="r" rtl="1">
              <a:spcBef>
                <a:spcPts val="600"/>
              </a:spcBef>
            </a:pPr>
            <a:r>
              <a:rPr lang="he-IL" dirty="0">
                <a:latin typeface="Calibri" panose="020F0502020204030204" pitchFamily="34" charset="0"/>
                <a:cs typeface="Calibri" panose="020F0502020204030204" pitchFamily="34" charset="0"/>
              </a:rPr>
              <a:t>התחביר מינימלי ביותר, ואין הרבה מה ללמוד.</a:t>
            </a:r>
          </a:p>
          <a:p>
            <a:pPr algn="r" rtl="1">
              <a:spcBef>
                <a:spcPts val="600"/>
              </a:spcBef>
            </a:pPr>
            <a:r>
              <a:rPr lang="he-IL" dirty="0">
                <a:latin typeface="Calibri" panose="020F0502020204030204" pitchFamily="34" charset="0"/>
                <a:cs typeface="Calibri" panose="020F0502020204030204" pitchFamily="34" charset="0"/>
              </a:rPr>
              <a:t>מאוד דומה לסגנון הכתיבה שמשתמשים בו ב </a:t>
            </a:r>
            <a:r>
              <a:rPr lang="en-US" dirty="0">
                <a:latin typeface="Calibri" panose="020F0502020204030204" pitchFamily="34" charset="0"/>
                <a:cs typeface="Calibri" panose="020F0502020204030204" pitchFamily="34" charset="0"/>
              </a:rPr>
              <a:t>Twine</a:t>
            </a:r>
            <a:r>
              <a:rPr lang="he-IL" dirty="0">
                <a:latin typeface="Calibri" panose="020F0502020204030204" pitchFamily="34" charset="0"/>
                <a:cs typeface="Calibri" panose="020F0502020204030204" pitchFamily="34" charset="0"/>
              </a:rPr>
              <a:t>.</a:t>
            </a:r>
          </a:p>
          <a:p>
            <a:pPr algn="r" rtl="1">
              <a:spcBef>
                <a:spcPts val="600"/>
              </a:spcBef>
            </a:pPr>
            <a:endParaRPr lang="en-US" dirty="0">
              <a:latin typeface="Calibri" panose="020F0502020204030204" pitchFamily="34" charset="0"/>
              <a:cs typeface="Calibri" panose="020F0502020204030204" pitchFamily="34" charset="0"/>
            </a:endParaRPr>
          </a:p>
        </p:txBody>
      </p:sp>
      <p:sp>
        <p:nvSpPr>
          <p:cNvPr id="8" name="Google Shape;211;p21"/>
          <p:cNvSpPr txBox="1">
            <a:spLocks/>
          </p:cNvSpPr>
          <p:nvPr/>
        </p:nvSpPr>
        <p:spPr>
          <a:xfrm>
            <a:off x="6123300" y="2190750"/>
            <a:ext cx="2563500" cy="22197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600" b="1" dirty="0">
                <a:latin typeface="Calibri" panose="020F0502020204030204" pitchFamily="34" charset="0"/>
                <a:cs typeface="Calibri" panose="020F0502020204030204" pitchFamily="34" charset="0"/>
              </a:rPr>
              <a:t>Ink</a:t>
            </a:r>
          </a:p>
          <a:p>
            <a:pPr algn="r" rtl="1">
              <a:spcBef>
                <a:spcPts val="600"/>
              </a:spcBef>
            </a:pPr>
            <a:r>
              <a:rPr lang="he-IL" dirty="0">
                <a:latin typeface="Calibri" panose="020F0502020204030204" pitchFamily="34" charset="0"/>
                <a:cs typeface="Calibri" panose="020F0502020204030204" pitchFamily="34" charset="0"/>
              </a:rPr>
              <a:t>שפת תכנות המשמשת לכתיבת נרטיב אינטראקטיבי במשחקים. </a:t>
            </a:r>
            <a:r>
              <a:rPr lang="en-US" dirty="0">
                <a:latin typeface="Calibri" panose="020F0502020204030204" pitchFamily="34" charset="0"/>
                <a:cs typeface="Calibri" panose="020F0502020204030204" pitchFamily="34" charset="0"/>
              </a:rPr>
              <a:t>Inky</a:t>
            </a:r>
            <a:r>
              <a:rPr lang="he-IL" dirty="0">
                <a:latin typeface="Calibri" panose="020F0502020204030204" pitchFamily="34" charset="0"/>
                <a:cs typeface="Calibri" panose="020F0502020204030204" pitchFamily="34" charset="0"/>
              </a:rPr>
              <a:t> היא סביבת הפיתוח שבה נשתמש בשפה זו.</a:t>
            </a:r>
          </a:p>
          <a:p>
            <a:pPr algn="r" rtl="1">
              <a:spcBef>
                <a:spcPts val="600"/>
              </a:spcBef>
            </a:pPr>
            <a:r>
              <a:rPr lang="he-IL" dirty="0">
                <a:latin typeface="Calibri" panose="020F0502020204030204" pitchFamily="34" charset="0"/>
                <a:cs typeface="Calibri" panose="020F0502020204030204" pitchFamily="34" charset="0"/>
              </a:rPr>
              <a:t>סביבת הפיתוח של השפה לא מומלצת לשימוש: </a:t>
            </a:r>
          </a:p>
          <a:p>
            <a:pPr algn="r" rtl="1">
              <a:spcBef>
                <a:spcPts val="600"/>
              </a:spcBef>
            </a:pPr>
            <a:r>
              <a:rPr lang="he-IL" dirty="0">
                <a:latin typeface="Calibri" panose="020F0502020204030204" pitchFamily="34" charset="0"/>
                <a:cs typeface="Calibri" panose="020F0502020204030204" pitchFamily="34" charset="0"/>
              </a:rPr>
              <a:t>"יחסית לא נבדקה ובטוח שיש בה כמה באגים. סביר להניח שחסרים לה כמה תכונות עיקריות שאולי תצפו בעורך טקסטים."</a:t>
            </a:r>
            <a:br>
              <a:rPr lang="en-US" dirty="0"/>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3309008"/>
      </p:ext>
    </p:extLst>
  </p:cSld>
  <p:clrMapOvr>
    <a:masterClrMapping/>
  </p:clrMapOvr>
</p:sld>
</file>

<file path=ppt/theme/theme1.xml><?xml version="1.0" encoding="utf-8"?>
<a:theme xmlns:a="http://schemas.openxmlformats.org/drawingml/2006/main" name="Macmorris template">
  <a:themeElements>
    <a:clrScheme name="Custom 347">
      <a:dk1>
        <a:srgbClr val="00001A"/>
      </a:dk1>
      <a:lt1>
        <a:srgbClr val="FFFFFF"/>
      </a:lt1>
      <a:dk2>
        <a:srgbClr val="60707A"/>
      </a:dk2>
      <a:lt2>
        <a:srgbClr val="E8EDF1"/>
      </a:lt2>
      <a:accent1>
        <a:srgbClr val="A6D683"/>
      </a:accent1>
      <a:accent2>
        <a:srgbClr val="2CA388"/>
      </a:accent2>
      <a:accent3>
        <a:srgbClr val="106B6B"/>
      </a:accent3>
      <a:accent4>
        <a:srgbClr val="CFDCE6"/>
      </a:accent4>
      <a:accent5>
        <a:srgbClr val="9EB3C2"/>
      </a:accent5>
      <a:accent6>
        <a:srgbClr val="577C97"/>
      </a:accent6>
      <a:hlink>
        <a:srgbClr val="00001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987</TotalTime>
  <Words>2380</Words>
  <Application>Microsoft Office PowerPoint</Application>
  <PresentationFormat>On-screen Show (16:9)</PresentationFormat>
  <Paragraphs>226</Paragraphs>
  <Slides>34</Slides>
  <Notes>34</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Arial</vt:lpstr>
      <vt:lpstr>Chivo</vt:lpstr>
      <vt:lpstr>Roboto Slab</vt:lpstr>
      <vt:lpstr>Courier New</vt:lpstr>
      <vt:lpstr>Macmorris template</vt:lpstr>
      <vt:lpstr>עצי שיחה ועלילה מתפצלת </vt:lpstr>
      <vt:lpstr>עלילה מתפצלת במשחקים</vt:lpstr>
      <vt:lpstr>PowerPoint Presentation</vt:lpstr>
      <vt:lpstr>PowerPoint Presentation</vt:lpstr>
      <vt:lpstr>  עצי שיחה  ועלילה מתפצלת</vt:lpstr>
      <vt:lpstr>למה כדאי להשתמש?</vt:lpstr>
      <vt:lpstr>איך מתחילים?</vt:lpstr>
      <vt:lpstr> הצצה  למשחק הסופי</vt:lpstr>
      <vt:lpstr>כלים ליצירת משחק  סיפורי</vt:lpstr>
      <vt:lpstr>למה ?Twine</vt:lpstr>
      <vt:lpstr>Twine</vt:lpstr>
      <vt:lpstr>הורדה</vt:lpstr>
      <vt:lpstr>בחירת פורמט</vt:lpstr>
      <vt:lpstr>בחירת פורמט</vt:lpstr>
      <vt:lpstr>יצירת הסיפור</vt:lpstr>
      <vt:lpstr>הכרת עמוד הסיפור</vt:lpstr>
      <vt:lpstr>שמירת הסיפור</vt:lpstr>
      <vt:lpstr>יצירת עמוד בסיפור</vt:lpstr>
      <vt:lpstr>תמיכה בשפות  תכנות שונות</vt:lpstr>
      <vt:lpstr>תוכן העמוד</vt:lpstr>
      <vt:lpstr>עריכת עמוד הסיפור קישורים</vt:lpstr>
      <vt:lpstr>קישורים</vt:lpstr>
      <vt:lpstr>Edit Story Stylesheet</vt:lpstr>
      <vt:lpstr>נעבור להדגמה!</vt:lpstr>
      <vt:lpstr>איך נעבור  מ Twine  ל Unity?</vt:lpstr>
      <vt:lpstr>Cradle</vt:lpstr>
      <vt:lpstr>הורדה</vt:lpstr>
      <vt:lpstr>הורדה</vt:lpstr>
      <vt:lpstr>Twine Text Player</vt:lpstr>
      <vt:lpstr>Twine Text Player Script</vt:lpstr>
      <vt:lpstr>יבוא סיפור חדש Twine מ </vt:lpstr>
      <vt:lpstr>Story-Script</vt:lpstr>
      <vt:lpstr>נעבור להדגמה!</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עצי שיחה ועלילה מתפצלת</dc:title>
  <dc:creator>chen ostrovski</dc:creator>
  <cp:lastModifiedBy>דוד אראל סגל הלוי/David Erel Segal Halevi</cp:lastModifiedBy>
  <cp:revision>178</cp:revision>
  <dcterms:modified xsi:type="dcterms:W3CDTF">2021-12-16T06:46:55Z</dcterms:modified>
</cp:coreProperties>
</file>